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7" r:id="rId5"/>
    <p:sldId id="260" r:id="rId7"/>
    <p:sldId id="261" r:id="rId8"/>
    <p:sldId id="407" r:id="rId9"/>
    <p:sldId id="409" r:id="rId10"/>
    <p:sldId id="426" r:id="rId11"/>
    <p:sldId id="428" r:id="rId12"/>
    <p:sldId id="427" r:id="rId13"/>
    <p:sldId id="429" r:id="rId14"/>
    <p:sldId id="430" r:id="rId15"/>
    <p:sldId id="431" r:id="rId16"/>
    <p:sldId id="262" r:id="rId17"/>
    <p:sldId id="372" r:id="rId18"/>
    <p:sldId id="432" r:id="rId19"/>
    <p:sldId id="266" r:id="rId20"/>
    <p:sldId id="433" r:id="rId21"/>
    <p:sldId id="399" r:id="rId22"/>
    <p:sldId id="267" r:id="rId23"/>
    <p:sldId id="434" r:id="rId24"/>
    <p:sldId id="435" r:id="rId25"/>
    <p:sldId id="436" r:id="rId26"/>
    <p:sldId id="268" r:id="rId27"/>
    <p:sldId id="437" r:id="rId28"/>
    <p:sldId id="38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样式1" id="{45995AA0-655F-4A41-9FE0-559983CAF870}">
          <p14:sldIdLst>
            <p14:sldId id="257"/>
            <p14:sldId id="260"/>
            <p14:sldId id="261"/>
            <p14:sldId id="407"/>
            <p14:sldId id="428"/>
            <p14:sldId id="262"/>
            <p14:sldId id="432"/>
            <p14:sldId id="433"/>
            <p14:sldId id="399"/>
            <p14:sldId id="267"/>
            <p14:sldId id="434"/>
            <p14:sldId id="435"/>
            <p14:sldId id="436"/>
            <p14:sldId id="268"/>
            <p14:sldId id="437"/>
            <p14:sldId id="386"/>
            <p14:sldId id="409"/>
            <p14:sldId id="427"/>
            <p14:sldId id="431"/>
            <p14:sldId id="429"/>
            <p14:sldId id="426"/>
            <p14:sldId id="430"/>
            <p14:sldId id="372"/>
            <p14:sldId id="2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念之" initials="念"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152CB7-5ED1-487A-91C4-62A4FB6317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78707-A0AE-43C4-A6E7-60A0490C14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集成学习通过建立几个模型组合的来解决单一预测问题。它的工作原理是生成多个分类器/模型，各自独立地学习和作出预测。这些预测最后结合成单预测，因此优于任何一个单分类的做出预测。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ightGBM是直接去选择获得最大收益的结点来展开，而XGBoost是通过按层增长的方式来做，这样呢LightGBM能够在更小的计算代价上建立我们需要的决策树。当然在这样的算法中我们也需要控制树的深度和每个叶子结点的最小数据量，从而减少过拟合。</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3" name="图片占位符 2"/>
          <p:cNvSpPr>
            <a:spLocks noGrp="1"/>
          </p:cNvSpPr>
          <p:nvPr>
            <p:ph type="pic" sz="quarter" idx="14"/>
          </p:nvPr>
        </p:nvSpPr>
        <p:spPr>
          <a:xfrm>
            <a:off x="874713" y="3286125"/>
            <a:ext cx="2317750" cy="2452688"/>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9.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1" name="组合 10"/>
          <p:cNvGrpSpPr/>
          <p:nvPr/>
        </p:nvGrpSpPr>
        <p:grpSpPr>
          <a:xfrm>
            <a:off x="546298" y="1726577"/>
            <a:ext cx="2691881" cy="769600"/>
            <a:chOff x="687816" y="1933411"/>
            <a:chExt cx="2691881" cy="769600"/>
          </a:xfrm>
        </p:grpSpPr>
        <p:cxnSp>
          <p:nvCxnSpPr>
            <p:cNvPr id="421" name="直接连接符 420"/>
            <p:cNvCxnSpPr/>
            <p:nvPr/>
          </p:nvCxnSpPr>
          <p:spPr>
            <a:xfrm flipH="1">
              <a:off x="687816" y="1933411"/>
              <a:ext cx="237119"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02543" y="2028083"/>
              <a:ext cx="2577154" cy="67492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3600" b="1" dirty="0">
                  <a:solidFill>
                    <a:schemeClr val="accent1"/>
                  </a:solidFill>
                  <a:latin typeface="Times New Roman" panose="02020603050405020304" pitchFamily="18" charset="0"/>
                  <a:ea typeface="+mj-ea"/>
                </a:rPr>
                <a:t>汇报</a:t>
              </a:r>
              <a:r>
                <a:rPr lang="zh-CN" altLang="en-US" sz="3600" b="1" dirty="0">
                  <a:solidFill>
                    <a:schemeClr val="accent1"/>
                  </a:solidFill>
                  <a:ea typeface="+mj-ea"/>
                </a:rPr>
                <a:t>题目</a:t>
              </a:r>
              <a:endParaRPr lang="en-US" altLang="zh-CN" sz="3600" b="1" dirty="0">
                <a:solidFill>
                  <a:schemeClr val="accent1"/>
                </a:solidFill>
                <a:ea typeface="+mj-ea"/>
              </a:endParaRPr>
            </a:p>
          </p:txBody>
        </p:sp>
      </p:grpSp>
      <p:sp>
        <p:nvSpPr>
          <p:cNvPr id="10" name="文本框 9"/>
          <p:cNvSpPr txBox="1"/>
          <p:nvPr/>
        </p:nvSpPr>
        <p:spPr>
          <a:xfrm>
            <a:off x="661024" y="2733002"/>
            <a:ext cx="5213002" cy="553085"/>
          </a:xfrm>
          <a:prstGeom prst="rect">
            <a:avLst/>
          </a:prstGeom>
          <a:noFill/>
          <a:ln w="22225">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p:spPr>
        <p:txBody>
          <a:bodyPr wrap="square" rtlCol="0">
            <a:spAutoFit/>
          </a:bodyPr>
          <a:lstStyle/>
          <a:p>
            <a:pPr algn="ctr">
              <a:spcBef>
                <a:spcPts val="1200"/>
              </a:spcBef>
              <a:spcAft>
                <a:spcPts val="1200"/>
              </a:spcAft>
            </a:pPr>
            <a:r>
              <a:rPr lang="zh-CN" sz="3000" b="1" dirty="0">
                <a:solidFill>
                  <a:srgbClr val="90362D"/>
                </a:solidFill>
                <a:latin typeface="Times New Roman" panose="02020603050405020304" pitchFamily="18" charset="0"/>
                <a:ea typeface="楷体" panose="02010609060101010101" pitchFamily="49" charset="-122"/>
              </a:rPr>
              <a:t>抗乳腺癌候选药物的优化建模</a:t>
            </a:r>
            <a:endParaRPr lang="zh-CN" sz="3000" b="1" dirty="0">
              <a:solidFill>
                <a:srgbClr val="90362D"/>
              </a:solidFill>
              <a:latin typeface="Times New Roman" panose="02020603050405020304" pitchFamily="18" charset="0"/>
              <a:ea typeface="楷体" panose="02010609060101010101" pitchFamily="49" charset="-122"/>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nvGrpSpPr>
          <p:cNvPr id="50" name="组合 49"/>
          <p:cNvGrpSpPr/>
          <p:nvPr/>
        </p:nvGrpSpPr>
        <p:grpSpPr>
          <a:xfrm>
            <a:off x="1798896" y="4645156"/>
            <a:ext cx="1299529" cy="383540"/>
            <a:chOff x="3559604" y="4396835"/>
            <a:chExt cx="1299529" cy="383540"/>
          </a:xfrm>
        </p:grpSpPr>
        <p:pic>
          <p:nvPicPr>
            <p:cNvPr id="51" name="图片 5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59604" y="4430418"/>
              <a:ext cx="357916" cy="332945"/>
            </a:xfrm>
            <a:prstGeom prst="rect">
              <a:avLst/>
            </a:prstGeom>
          </p:spPr>
        </p:pic>
        <p:sp>
          <p:nvSpPr>
            <p:cNvPr id="52" name="文本框 51"/>
            <p:cNvSpPr txBox="1"/>
            <p:nvPr/>
          </p:nvSpPr>
          <p:spPr>
            <a:xfrm>
              <a:off x="3938618" y="4396835"/>
              <a:ext cx="920515" cy="383540"/>
            </a:xfrm>
            <a:prstGeom prst="rect">
              <a:avLst/>
            </a:prstGeom>
            <a:noFill/>
          </p:spPr>
          <p:txBody>
            <a:bodyPr wrap="square">
              <a:spAutoFit/>
            </a:bodyPr>
            <a:lstStyle/>
            <a:p>
              <a:pPr algn="just"/>
              <a:r>
                <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杨长沛</a:t>
              </a:r>
              <a:endPar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53" name="组合 52"/>
          <p:cNvGrpSpPr/>
          <p:nvPr/>
        </p:nvGrpSpPr>
        <p:grpSpPr>
          <a:xfrm>
            <a:off x="1781360" y="5217651"/>
            <a:ext cx="4415328" cy="398780"/>
            <a:chOff x="4902979" y="5573047"/>
            <a:chExt cx="4415328" cy="398780"/>
          </a:xfrm>
        </p:grpSpPr>
        <p:pic>
          <p:nvPicPr>
            <p:cNvPr id="54" name="图片 5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02979" y="5594779"/>
              <a:ext cx="357916" cy="357916"/>
            </a:xfrm>
            <a:prstGeom prst="rect">
              <a:avLst/>
            </a:prstGeom>
          </p:spPr>
        </p:pic>
        <p:sp>
          <p:nvSpPr>
            <p:cNvPr id="55" name="文本框 54"/>
            <p:cNvSpPr txBox="1"/>
            <p:nvPr/>
          </p:nvSpPr>
          <p:spPr>
            <a:xfrm>
              <a:off x="5323461" y="5573047"/>
              <a:ext cx="3994846" cy="398780"/>
            </a:xfrm>
            <a:prstGeom prst="rect">
              <a:avLst/>
            </a:prstGeom>
            <a:noFill/>
          </p:spPr>
          <p:txBody>
            <a:bodyPr wrap="square">
              <a:spAutoFit/>
            </a:bodyPr>
            <a:lstStyle/>
            <a:p>
              <a:pPr algn="just"/>
              <a:r>
                <a:rPr lang="en-US" altLang="zh-CN" sz="20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779260068@qq.com	</a:t>
              </a:r>
              <a:endParaRPr lang="en-US" altLang="zh-CN" sz="20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63" name="组合 62"/>
          <p:cNvGrpSpPr/>
          <p:nvPr/>
        </p:nvGrpSpPr>
        <p:grpSpPr>
          <a:xfrm>
            <a:off x="1777897" y="5807311"/>
            <a:ext cx="2314213" cy="400110"/>
            <a:chOff x="4770423" y="6312381"/>
            <a:chExt cx="2314213" cy="400110"/>
          </a:xfrm>
        </p:grpSpPr>
        <p:sp>
          <p:nvSpPr>
            <p:cNvPr id="64" name="文本框 63"/>
            <p:cNvSpPr txBox="1"/>
            <p:nvPr/>
          </p:nvSpPr>
          <p:spPr>
            <a:xfrm>
              <a:off x="5194315" y="6312381"/>
              <a:ext cx="1890321" cy="383540"/>
            </a:xfrm>
            <a:prstGeom prst="rect">
              <a:avLst/>
            </a:prstGeom>
            <a:noFill/>
          </p:spPr>
          <p:txBody>
            <a:bodyPr wrap="square" rtlCol="0">
              <a:spAutoFit/>
            </a:bodyPr>
            <a:lstStyle/>
            <a:p>
              <a:pPr algn="just"/>
              <a:r>
                <a:rPr lang="en-US" altLang="zh-CN" sz="1900" b="1" dirty="0">
                  <a:solidFill>
                    <a:srgbClr val="90362D"/>
                  </a:solidFill>
                  <a:latin typeface="Times New Roman" panose="02020603050405020304" pitchFamily="18" charset="0"/>
                  <a:ea typeface="楷体" panose="02010609060101010101" pitchFamily="49" charset="-122"/>
                </a:rPr>
                <a:t>2021</a:t>
              </a:r>
              <a:r>
                <a:rPr lang="zh-CN" altLang="en-US" sz="1900" b="1" dirty="0">
                  <a:solidFill>
                    <a:srgbClr val="90362D"/>
                  </a:solidFill>
                  <a:latin typeface="Times New Roman" panose="02020603050405020304" pitchFamily="18" charset="0"/>
                  <a:ea typeface="楷体" panose="02010609060101010101" pitchFamily="49" charset="-122"/>
                </a:rPr>
                <a:t>年</a:t>
              </a:r>
              <a:r>
                <a:rPr lang="en-US" altLang="zh-CN" sz="1900" b="1" dirty="0">
                  <a:solidFill>
                    <a:srgbClr val="90362D"/>
                  </a:solidFill>
                  <a:latin typeface="Times New Roman" panose="02020603050405020304" pitchFamily="18" charset="0"/>
                  <a:ea typeface="楷体" panose="02010609060101010101" pitchFamily="49" charset="-122"/>
                </a:rPr>
                <a:t>10</a:t>
              </a:r>
              <a:r>
                <a:rPr lang="zh-CN" altLang="en-US" sz="1900" b="1" dirty="0">
                  <a:solidFill>
                    <a:srgbClr val="90362D"/>
                  </a:solidFill>
                  <a:latin typeface="Times New Roman" panose="02020603050405020304" pitchFamily="18" charset="0"/>
                  <a:ea typeface="楷体" panose="02010609060101010101" pitchFamily="49" charset="-122"/>
                </a:rPr>
                <a:t>月</a:t>
              </a:r>
              <a:r>
                <a:rPr lang="en-US" altLang="zh-CN" sz="1900" b="1" dirty="0">
                  <a:solidFill>
                    <a:srgbClr val="90362D"/>
                  </a:solidFill>
                  <a:latin typeface="Times New Roman" panose="02020603050405020304" pitchFamily="18" charset="0"/>
                  <a:ea typeface="楷体" panose="02010609060101010101" pitchFamily="49" charset="-122"/>
                </a:rPr>
                <a:t>21</a:t>
              </a:r>
              <a:r>
                <a:rPr lang="zh-CN" altLang="en-US" sz="1900" b="1" dirty="0">
                  <a:solidFill>
                    <a:srgbClr val="90362D"/>
                  </a:solidFill>
                  <a:latin typeface="Times New Roman" panose="02020603050405020304" pitchFamily="18" charset="0"/>
                  <a:ea typeface="楷体" panose="02010609060101010101" pitchFamily="49" charset="-122"/>
                </a:rPr>
                <a:t>日</a:t>
              </a:r>
              <a:endParaRPr lang="zh-CN" altLang="en-US" sz="1900" b="1" dirty="0">
                <a:solidFill>
                  <a:srgbClr val="90362D"/>
                </a:solidFill>
                <a:latin typeface="Times New Roman" panose="02020603050405020304" pitchFamily="18" charset="0"/>
                <a:ea typeface="楷体" panose="02010609060101010101" pitchFamily="49" charset="-122"/>
              </a:endParaRPr>
            </a:p>
          </p:txBody>
        </p:sp>
        <p:pic>
          <p:nvPicPr>
            <p:cNvPr id="65" name="图片 6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70423" y="6312381"/>
              <a:ext cx="400110" cy="4001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模型介绍与评价指标</a:t>
            </a:r>
            <a:endParaRPr lang="en-US" alt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31800" y="1113155"/>
            <a:ext cx="9804400" cy="6692900"/>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200" dirty="0">
                <a:solidFill>
                  <a:srgbClr val="90362D"/>
                </a:solidFill>
                <a:latin typeface="楷体" panose="02010609060101010101" pitchFamily="49" charset="-122"/>
                <a:ea typeface="楷体" panose="02010609060101010101" pitchFamily="49" charset="-122"/>
              </a:rPr>
              <a:t>精确度、召回率、</a:t>
            </a:r>
            <a:r>
              <a:rPr lang="en-US" altLang="zh-CN" sz="2200" dirty="0">
                <a:solidFill>
                  <a:srgbClr val="90362D"/>
                </a:solidFill>
                <a:latin typeface="楷体" panose="02010609060101010101" pitchFamily="49" charset="-122"/>
                <a:ea typeface="楷体" panose="02010609060101010101" pitchFamily="49" charset="-122"/>
              </a:rPr>
              <a:t>F1</a:t>
            </a:r>
            <a:r>
              <a:rPr lang="zh-CN" altLang="en-US" sz="2200" dirty="0">
                <a:solidFill>
                  <a:srgbClr val="90362D"/>
                </a:solidFill>
                <a:latin typeface="楷体" panose="02010609060101010101" pitchFamily="49" charset="-122"/>
                <a:ea typeface="楷体" panose="02010609060101010101" pitchFamily="49" charset="-122"/>
              </a:rPr>
              <a:t>值</a:t>
            </a:r>
            <a:endParaRPr lang="zh-CN" altLang="en-US" sz="2200" dirty="0">
              <a:solidFill>
                <a:srgbClr val="90362D"/>
              </a:solidFill>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精确度代表的是正确预测为正的占全部预测为正的比例，其公式为：</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召回率代表正确预测为正的占全部实际为正的比例，其公式为：</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F1值为算数平均数除以几何平均数，该值越大越好，其为精确度与召回率</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的加权结合，公式为：</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其中，TP 代表分类器正确分类后的正类，TN 代表分类器正确分类后负类判</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定为负类，FP 代表在分类错误的情况下把负类判定为正类，FN 代表在分类错误的情况下把正类判定为负类。</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6" name="图片 5"/>
          <p:cNvPicPr>
            <a:picLocks noChangeAspect="1"/>
          </p:cNvPicPr>
          <p:nvPr/>
        </p:nvPicPr>
        <p:blipFill>
          <a:blip r:embed="rId1"/>
          <a:stretch>
            <a:fillRect/>
          </a:stretch>
        </p:blipFill>
        <p:spPr>
          <a:xfrm>
            <a:off x="4240530" y="2219960"/>
            <a:ext cx="2186940" cy="610235"/>
          </a:xfrm>
          <a:prstGeom prst="rect">
            <a:avLst/>
          </a:prstGeom>
        </p:spPr>
      </p:pic>
      <p:pic>
        <p:nvPicPr>
          <p:cNvPr id="8" name="图片 7"/>
          <p:cNvPicPr>
            <a:picLocks noChangeAspect="1"/>
          </p:cNvPicPr>
          <p:nvPr/>
        </p:nvPicPr>
        <p:blipFill>
          <a:blip r:embed="rId2"/>
          <a:stretch>
            <a:fillRect/>
          </a:stretch>
        </p:blipFill>
        <p:spPr>
          <a:xfrm>
            <a:off x="4065270" y="3178175"/>
            <a:ext cx="2362200" cy="594360"/>
          </a:xfrm>
          <a:prstGeom prst="rect">
            <a:avLst/>
          </a:prstGeom>
        </p:spPr>
      </p:pic>
      <p:pic>
        <p:nvPicPr>
          <p:cNvPr id="9" name="图片 8"/>
          <p:cNvPicPr>
            <a:picLocks noChangeAspect="1"/>
          </p:cNvPicPr>
          <p:nvPr/>
        </p:nvPicPr>
        <p:blipFill>
          <a:blip r:embed="rId3"/>
          <a:stretch>
            <a:fillRect/>
          </a:stretch>
        </p:blipFill>
        <p:spPr>
          <a:xfrm>
            <a:off x="4122420" y="4601845"/>
            <a:ext cx="2247900" cy="598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模型介绍与评价指标</a:t>
            </a:r>
            <a:endParaRPr lang="en-US" alt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31800" y="1113155"/>
            <a:ext cx="9804400" cy="56775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200" dirty="0">
                <a:solidFill>
                  <a:srgbClr val="90362D"/>
                </a:solidFill>
                <a:latin typeface="楷体" panose="02010609060101010101" pitchFamily="49" charset="-122"/>
                <a:ea typeface="楷体" panose="02010609060101010101" pitchFamily="49" charset="-122"/>
              </a:rPr>
              <a:t>ROC</a:t>
            </a:r>
            <a:r>
              <a:rPr lang="zh-CN" altLang="en-US" sz="2200" dirty="0">
                <a:solidFill>
                  <a:srgbClr val="90362D"/>
                </a:solidFill>
                <a:latin typeface="楷体" panose="02010609060101010101" pitchFamily="49" charset="-122"/>
                <a:ea typeface="楷体" panose="02010609060101010101" pitchFamily="49" charset="-122"/>
              </a:rPr>
              <a:t>曲线</a:t>
            </a:r>
            <a:endParaRPr lang="zh-CN" altLang="en-US" sz="2200" dirty="0">
              <a:solidFill>
                <a:srgbClr val="90362D"/>
              </a:solidFill>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ROC 曲线称为接收者操作特征曲线，是反映敏感性和特异性的综合指标。其横坐标为伪正类率（FPR），预测为正但是实际为负的样本占所有负例样</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本的比例，FPR 公式如下：</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其纵坐标为真正类率（TPR），预测为正且实际为正的样本占所有</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正例样本的比例，TPR 公式如下：</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ROC 曲线可以很容易的给出一个分类器在某个阈值时对样本的识别能力。</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TPR 越高 FPR 越低表示表示该分类器越好，分类器的性能越强大；反之，TPR</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越低 FPR 越高表示分类器的性能越差，分类的错误率越高。</a:t>
            </a:r>
            <a:endParaRPr lang="en-US" altLang="zh-CN"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7" name="图片 6"/>
          <p:cNvPicPr>
            <a:picLocks noChangeAspect="1"/>
          </p:cNvPicPr>
          <p:nvPr/>
        </p:nvPicPr>
        <p:blipFill>
          <a:blip r:embed="rId1"/>
          <a:stretch>
            <a:fillRect/>
          </a:stretch>
        </p:blipFill>
        <p:spPr>
          <a:xfrm>
            <a:off x="8797290" y="2802890"/>
            <a:ext cx="2508250" cy="2298700"/>
          </a:xfrm>
          <a:prstGeom prst="rect">
            <a:avLst/>
          </a:prstGeom>
        </p:spPr>
      </p:pic>
      <p:pic>
        <p:nvPicPr>
          <p:cNvPr id="10" name="图片 9"/>
          <p:cNvPicPr>
            <a:picLocks noChangeAspect="1"/>
          </p:cNvPicPr>
          <p:nvPr/>
        </p:nvPicPr>
        <p:blipFill>
          <a:blip r:embed="rId2"/>
          <a:stretch>
            <a:fillRect/>
          </a:stretch>
        </p:blipFill>
        <p:spPr>
          <a:xfrm>
            <a:off x="4116070" y="2727960"/>
            <a:ext cx="1776095" cy="648335"/>
          </a:xfrm>
          <a:prstGeom prst="rect">
            <a:avLst/>
          </a:prstGeom>
        </p:spPr>
      </p:pic>
      <p:pic>
        <p:nvPicPr>
          <p:cNvPr id="11" name="图片 10"/>
          <p:cNvPicPr>
            <a:picLocks noChangeAspect="1"/>
          </p:cNvPicPr>
          <p:nvPr/>
        </p:nvPicPr>
        <p:blipFill>
          <a:blip r:embed="rId3"/>
          <a:stretch>
            <a:fillRect/>
          </a:stretch>
        </p:blipFill>
        <p:spPr>
          <a:xfrm>
            <a:off x="5276215" y="4395470"/>
            <a:ext cx="1849120" cy="586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5173165" y="1933227"/>
            <a:ext cx="137477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03</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6637910" y="2193836"/>
            <a:ext cx="5262880" cy="706755"/>
          </a:xfrm>
          <a:prstGeom prst="rect">
            <a:avLst/>
          </a:prstGeom>
        </p:spPr>
        <p:txBody>
          <a:bodyPr wrap="none">
            <a:spAutoFit/>
          </a:bodyPr>
          <a:lstStyle/>
          <a:p>
            <a:r>
              <a:rPr lang="zh-CN" altLang="en-US" sz="4000" b="1" dirty="0">
                <a:solidFill>
                  <a:schemeClr val="accent1"/>
                </a:solidFill>
              </a:rPr>
              <a:t>问题一模型建立与求解</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163" r="1163"/>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问题一模型建立与求解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49580" y="1622425"/>
            <a:ext cx="8543290" cy="46615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b="1" dirty="0">
                <a:solidFill>
                  <a:srgbClr val="90362D"/>
                </a:solidFill>
                <a:latin typeface="Times New Roman" panose="02020603050405020304" pitchFamily="18" charset="0"/>
                <a:ea typeface="楷体" panose="02010609060101010101" pitchFamily="49" charset="-122"/>
                <a:sym typeface="+mn-ea"/>
              </a:rPr>
              <a:t>融合规则与统计的变量选择</a:t>
            </a: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问题一：根据文件“Molecular_Descriptor.xlsx”和“ERα_activity.xlsx”提供的数据，针对 1974 个化合物的 729 个分子描述符进行变量选择，根据变量对</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生物活性影响的重要性进行排序，并给出前 20 个对生物活性最具有显著影响的</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分子描述符（即变量），并详细说明分子描述符筛选过程及其合理性。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）筛选去掉众数为0的变量，还剩下181个变量；使用这些变量与 PIC50 进行spearman相关系数的求解，得出前20 个相关系数最高的值 。</a:t>
            </a: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）筛选去掉众数为0且标准差小于等于1的变量，还剩下118个用PIC50 与之进行spearman相关系数的求解，得出前20个相关系数最高的值。</a:t>
            </a: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）变量不进行筛选，以原 729 个变量与 PIC50 进行 spearman 相关系数的求解，得出前 20 个相关系数最高的值。</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5" name="图片 4"/>
          <p:cNvPicPr>
            <a:picLocks noChangeAspect="1"/>
          </p:cNvPicPr>
          <p:nvPr/>
        </p:nvPicPr>
        <p:blipFill>
          <a:blip r:embed="rId1"/>
          <a:stretch>
            <a:fillRect/>
          </a:stretch>
        </p:blipFill>
        <p:spPr>
          <a:xfrm>
            <a:off x="8992870" y="2264410"/>
            <a:ext cx="2520315" cy="3897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问题一模型建立与求解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49580" y="1622425"/>
            <a:ext cx="10567670" cy="59880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200" b="1" dirty="0">
                <a:solidFill>
                  <a:srgbClr val="90362D"/>
                </a:solidFill>
                <a:latin typeface="Times New Roman" panose="02020603050405020304" pitchFamily="18" charset="0"/>
                <a:ea typeface="楷体" panose="02010609060101010101" pitchFamily="49" charset="-122"/>
                <a:sym typeface="+mn-ea"/>
              </a:rPr>
              <a:t>排名前 20柱状图</a:t>
            </a:r>
            <a:r>
              <a:rPr lang="en-US" altLang="zh-CN" sz="2200" b="1" dirty="0">
                <a:solidFill>
                  <a:srgbClr val="90362D"/>
                </a:solidFill>
                <a:latin typeface="Times New Roman" panose="02020603050405020304" pitchFamily="18" charset="0"/>
                <a:ea typeface="楷体" panose="02010609060101010101" pitchFamily="49" charset="-122"/>
                <a:sym typeface="+mn-ea"/>
              </a:rPr>
              <a:t>                                            </a:t>
            </a:r>
            <a:r>
              <a:rPr lang="zh-CN" altLang="en-US" sz="2200" b="1" dirty="0">
                <a:solidFill>
                  <a:srgbClr val="90362D"/>
                </a:solidFill>
                <a:latin typeface="Times New Roman" panose="02020603050405020304" pitchFamily="18" charset="0"/>
                <a:ea typeface="楷体" panose="02010609060101010101" pitchFamily="49" charset="-122"/>
                <a:sym typeface="+mn-ea"/>
              </a:rPr>
              <a:t>前 20 变量与 PIC50 热力图</a:t>
            </a:r>
            <a:r>
              <a:rPr lang="en-US" altLang="zh-CN" sz="2200" dirty="0">
                <a:latin typeface="楷体" panose="02010609060101010101" pitchFamily="49" charset="-122"/>
                <a:ea typeface="楷体" panose="02010609060101010101" pitchFamily="49" charset="-122"/>
              </a:rPr>
              <a:t>  </a:t>
            </a:r>
            <a:endParaRPr lang="zh-CN" altLang="en-US"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8" name="图片 7"/>
          <p:cNvPicPr>
            <a:picLocks noChangeAspect="1"/>
          </p:cNvPicPr>
          <p:nvPr/>
        </p:nvPicPr>
        <p:blipFill>
          <a:blip r:embed="rId1"/>
          <a:stretch>
            <a:fillRect/>
          </a:stretch>
        </p:blipFill>
        <p:spPr>
          <a:xfrm>
            <a:off x="5470525" y="2317115"/>
            <a:ext cx="4632325" cy="4338955"/>
          </a:xfrm>
          <a:prstGeom prst="rect">
            <a:avLst/>
          </a:prstGeom>
        </p:spPr>
      </p:pic>
      <p:pic>
        <p:nvPicPr>
          <p:cNvPr id="9" name="图片 8"/>
          <p:cNvPicPr>
            <a:picLocks noChangeAspect="1"/>
          </p:cNvPicPr>
          <p:nvPr/>
        </p:nvPicPr>
        <p:blipFill>
          <a:blip r:embed="rId2"/>
          <a:stretch>
            <a:fillRect/>
          </a:stretch>
        </p:blipFill>
        <p:spPr>
          <a:xfrm>
            <a:off x="189230" y="2379345"/>
            <a:ext cx="4015105" cy="421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5149035" y="1987202"/>
            <a:ext cx="134048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04</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6489955" y="2193836"/>
            <a:ext cx="5262880" cy="706755"/>
          </a:xfrm>
          <a:prstGeom prst="rect">
            <a:avLst/>
          </a:prstGeom>
        </p:spPr>
        <p:txBody>
          <a:bodyPr wrap="none">
            <a:spAutoFit/>
          </a:bodyPr>
          <a:lstStyle/>
          <a:p>
            <a:r>
              <a:rPr lang="zh-CN" altLang="en-US" sz="4000" b="1" dirty="0">
                <a:solidFill>
                  <a:schemeClr val="accent1"/>
                </a:solidFill>
              </a:rPr>
              <a:t>问题二模型建立与求解</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t="575" b="575"/>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问题二模型建立与求解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512445" y="1379220"/>
            <a:ext cx="10704195" cy="5492750"/>
          </a:xfrm>
          <a:prstGeom prst="rect">
            <a:avLst/>
          </a:prstGeom>
          <a:noFill/>
        </p:spPr>
        <p:txBody>
          <a:bodyPr wrap="square" rtlCol="0">
            <a:spAutoFit/>
          </a:bodyPr>
          <a:lstStyle/>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问题二：结合问题一，选择不超过 20 个分子描述符变量，构建化合物对 ERα生物活性的定量预测模型，并叙述建模过程。然后使用构建的预测模型，对文件“ERα_activity.xlsx”的 test 表中的 50 个化合物进行 IC50 值和对应的 pIC50 值预测，并将结果分别填入“ERα_activity.xlsx”的 test 表中的IC50_nM 列及对应的pIC50 列。</a:t>
            </a:r>
            <a:endParaRPr lang="zh-CN" altLang="en-US"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）随机森林回归模型</a:t>
            </a:r>
            <a:endParaRPr lang="zh-CN" altLang="en-US"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）Xgboost 回归模型</a:t>
            </a: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）lightgbm回归模型</a:t>
            </a: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通过比较以上三种模型的 R 方值与观察折线图可以发现，随机森林模型的效果略胜 lightgbm 模型，xgboost 模型的效果最差，故我们选择随机森林模型来进行对数据集的训练以及测试，最后用训练好的随机森林预测模型对 test 里的化合物进值的求解。</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graphicFrame>
        <p:nvGraphicFramePr>
          <p:cNvPr id="6" name="表格 5"/>
          <p:cNvGraphicFramePr/>
          <p:nvPr/>
        </p:nvGraphicFramePr>
        <p:xfrm>
          <a:off x="1536065" y="3498850"/>
          <a:ext cx="8533765" cy="381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en-US" altLang="zh-CN"/>
                        <a:t>R</a:t>
                      </a:r>
                      <a:r>
                        <a:rPr lang="zh-CN" altLang="en-US"/>
                        <a:t>方值</a:t>
                      </a:r>
                      <a:endParaRPr lang="zh-CN" altLang="en-US"/>
                    </a:p>
                  </a:txBody>
                  <a:tcPr/>
                </a:tc>
                <a:tc>
                  <a:txBody>
                    <a:bodyPr/>
                    <a:p>
                      <a:pPr>
                        <a:buNone/>
                      </a:pPr>
                      <a:r>
                        <a:rPr lang="zh-CN" altLang="en-US"/>
                        <a:t>0.7283435933251781</a:t>
                      </a:r>
                      <a:endParaRPr lang="zh-CN" altLang="en-US"/>
                    </a:p>
                  </a:txBody>
                  <a:tcPr/>
                </a:tc>
              </a:tr>
            </a:tbl>
          </a:graphicData>
        </a:graphic>
      </p:graphicFrame>
      <p:graphicFrame>
        <p:nvGraphicFramePr>
          <p:cNvPr id="7" name="表格 6"/>
          <p:cNvGraphicFramePr/>
          <p:nvPr/>
        </p:nvGraphicFramePr>
        <p:xfrm>
          <a:off x="1535430" y="4348480"/>
          <a:ext cx="8533765" cy="381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en-US" altLang="zh-CN"/>
                        <a:t>R</a:t>
                      </a:r>
                      <a:r>
                        <a:rPr lang="zh-CN" altLang="en-US"/>
                        <a:t>方值</a:t>
                      </a:r>
                      <a:endParaRPr lang="zh-CN" altLang="en-US"/>
                    </a:p>
                  </a:txBody>
                  <a:tcPr/>
                </a:tc>
                <a:tc>
                  <a:txBody>
                    <a:bodyPr/>
                    <a:p>
                      <a:pPr>
                        <a:buNone/>
                      </a:pPr>
                      <a:r>
                        <a:rPr lang="zh-CN" altLang="en-US"/>
                        <a:t> 0.604566043551535</a:t>
                      </a:r>
                      <a:endParaRPr lang="zh-CN" altLang="en-US"/>
                    </a:p>
                  </a:txBody>
                  <a:tcPr/>
                </a:tc>
              </a:tr>
            </a:tbl>
          </a:graphicData>
        </a:graphic>
      </p:graphicFrame>
      <p:graphicFrame>
        <p:nvGraphicFramePr>
          <p:cNvPr id="8" name="表格 7"/>
          <p:cNvGraphicFramePr/>
          <p:nvPr/>
        </p:nvGraphicFramePr>
        <p:xfrm>
          <a:off x="1535430" y="5144770"/>
          <a:ext cx="8533765" cy="381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en-US" altLang="zh-CN"/>
                        <a:t>R</a:t>
                      </a:r>
                      <a:r>
                        <a:rPr lang="zh-CN" altLang="en-US"/>
                        <a:t>方值</a:t>
                      </a:r>
                      <a:endParaRPr lang="zh-CN" altLang="en-US"/>
                    </a:p>
                  </a:txBody>
                  <a:tcPr/>
                </a:tc>
                <a:tc>
                  <a:txBody>
                    <a:bodyPr/>
                    <a:p>
                      <a:pPr>
                        <a:buNone/>
                      </a:pPr>
                      <a:r>
                        <a:rPr lang="zh-CN" altLang="en-US"/>
                        <a:t> 0.7187328008410536</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59930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sym typeface="+mn-ea"/>
              </a:rPr>
              <a:t>问题二模型建立与求解</a:t>
            </a:r>
            <a:endParaRPr lang="zh-CN" sz="3000" b="1" dirty="0">
              <a:solidFill>
                <a:srgbClr val="90362D"/>
              </a:solidFill>
              <a:latin typeface="Times New Roman" panose="02020603050405020304" pitchFamily="18" charset="0"/>
              <a:ea typeface="楷体" panose="02010609060101010101" pitchFamily="49" charset="-122"/>
            </a:endParaRPr>
          </a:p>
        </p:txBody>
      </p:sp>
      <p:sp>
        <p:nvSpPr>
          <p:cNvPr id="6" name="文本框 5"/>
          <p:cNvSpPr txBox="1"/>
          <p:nvPr/>
        </p:nvSpPr>
        <p:spPr>
          <a:xfrm>
            <a:off x="11216640" y="6339840"/>
            <a:ext cx="721360" cy="369332"/>
          </a:xfrm>
          <a:prstGeom prst="rect">
            <a:avLst/>
          </a:prstGeom>
          <a:noFill/>
        </p:spPr>
        <p:txBody>
          <a:bodyPr wrap="square" rtlCol="0">
            <a:spAutoFit/>
          </a:bodyPr>
          <a:lstStyle/>
          <a:p>
            <a:r>
              <a:rPr lang="en-US" altLang="zh-CN" dirty="0"/>
              <a:t>5</a:t>
            </a:r>
            <a:endParaRPr lang="zh-CN" altLang="en-US" dirty="0"/>
          </a:p>
        </p:txBody>
      </p:sp>
      <p:sp>
        <p:nvSpPr>
          <p:cNvPr id="2" name="文本框 1"/>
          <p:cNvSpPr txBox="1"/>
          <p:nvPr/>
        </p:nvSpPr>
        <p:spPr>
          <a:xfrm>
            <a:off x="550545" y="3867150"/>
            <a:ext cx="9804400" cy="2584450"/>
          </a:xfrm>
          <a:prstGeom prst="rect">
            <a:avLst/>
          </a:prstGeom>
          <a:noFill/>
        </p:spPr>
        <p:txBody>
          <a:bodyPr wrap="square" rtlCol="0">
            <a:spAutoFit/>
          </a:bodyPr>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dirty="0">
                <a:latin typeface="楷体" panose="02010609060101010101" pitchFamily="49" charset="-122"/>
                <a:ea typeface="楷体" panose="02010609060101010101" pitchFamily="49" charset="-122"/>
              </a:rPr>
              <a:t>在拟合算法求解公式的过程中，PIC50 设为 Y、IC50 设为 X，假设公式为Y</a:t>
            </a:r>
            <a:r>
              <a:rPr lang="en-US" altLang="zh-CN" dirty="0">
                <a:latin typeface="楷体" panose="02010609060101010101" pitchFamily="49" charset="-122"/>
                <a:ea typeface="楷体" panose="02010609060101010101" pitchFamily="49" charset="-122"/>
              </a:rPr>
              <a:t>=</a:t>
            </a:r>
            <a:r>
              <a:rPr lang="zh-CN" dirty="0">
                <a:latin typeface="楷体" panose="02010609060101010101" pitchFamily="49" charset="-122"/>
                <a:ea typeface="楷体" panose="02010609060101010101" pitchFamily="49" charset="-122"/>
              </a:rPr>
              <a:t>a</a:t>
            </a:r>
            <a:r>
              <a:rPr lang="en-US" altLang="zh-CN" dirty="0">
                <a:latin typeface="楷体" panose="02010609060101010101" pitchFamily="49" charset="-122"/>
                <a:ea typeface="楷体" panose="02010609060101010101" pitchFamily="49" charset="-122"/>
              </a:rPr>
              <a:t>+</a:t>
            </a:r>
            <a:r>
              <a:rPr lang="zh-CN" dirty="0">
                <a:latin typeface="楷体" panose="02010609060101010101" pitchFamily="49" charset="-122"/>
                <a:ea typeface="楷体" panose="02010609060101010101" pitchFamily="49" charset="-122"/>
              </a:rPr>
              <a:t>blog(x)，通过计算求得 a 与 b 的值如下：</a:t>
            </a:r>
            <a:endParaRPr lang="zh-CN"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endParaRPr lang="zh-CN"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endParaRPr lang="zh-CN"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dirty="0">
                <a:latin typeface="楷体" panose="02010609060101010101" pitchFamily="49" charset="-122"/>
                <a:ea typeface="楷体" panose="02010609060101010101" pitchFamily="49" charset="-122"/>
              </a:rPr>
              <a:t>即 a=9，b=-0.43429448.其公式为Y</a:t>
            </a:r>
            <a:r>
              <a:rPr lang="en-US" altLang="zh-CN" dirty="0">
                <a:latin typeface="楷体" panose="02010609060101010101" pitchFamily="49" charset="-122"/>
                <a:ea typeface="楷体" panose="02010609060101010101" pitchFamily="49" charset="-122"/>
              </a:rPr>
              <a:t>=</a:t>
            </a:r>
            <a:r>
              <a:rPr lang="zh-CN" dirty="0">
                <a:latin typeface="楷体" panose="02010609060101010101" pitchFamily="49" charset="-122"/>
                <a:ea typeface="楷体" panose="02010609060101010101" pitchFamily="49" charset="-122"/>
              </a:rPr>
              <a:t>9 - 0.43429448log(x)，然后通过把 PIC50的值代入 Y 求得 X 的值，也就是 IC50 的值，并且同步到 test 中。</a:t>
            </a:r>
            <a:endParaRPr lang="zh-CN"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23570" y="1405255"/>
            <a:ext cx="3254375" cy="2200275"/>
          </a:xfrm>
          <a:prstGeom prst="rect">
            <a:avLst/>
          </a:prstGeom>
        </p:spPr>
      </p:pic>
      <p:pic>
        <p:nvPicPr>
          <p:cNvPr id="8" name="图片 7"/>
          <p:cNvPicPr>
            <a:picLocks noChangeAspect="1"/>
          </p:cNvPicPr>
          <p:nvPr/>
        </p:nvPicPr>
        <p:blipFill>
          <a:blip r:embed="rId2"/>
          <a:stretch>
            <a:fillRect/>
          </a:stretch>
        </p:blipFill>
        <p:spPr>
          <a:xfrm>
            <a:off x="3950335" y="1405255"/>
            <a:ext cx="3284220" cy="2190115"/>
          </a:xfrm>
          <a:prstGeom prst="rect">
            <a:avLst/>
          </a:prstGeom>
        </p:spPr>
      </p:pic>
      <p:pic>
        <p:nvPicPr>
          <p:cNvPr id="9" name="图片 8"/>
          <p:cNvPicPr>
            <a:picLocks noChangeAspect="1"/>
          </p:cNvPicPr>
          <p:nvPr/>
        </p:nvPicPr>
        <p:blipFill>
          <a:blip r:embed="rId3"/>
          <a:stretch>
            <a:fillRect/>
          </a:stretch>
        </p:blipFill>
        <p:spPr>
          <a:xfrm>
            <a:off x="7130415" y="1357630"/>
            <a:ext cx="3594735" cy="2296160"/>
          </a:xfrm>
          <a:prstGeom prst="rect">
            <a:avLst/>
          </a:prstGeom>
        </p:spPr>
      </p:pic>
      <p:pic>
        <p:nvPicPr>
          <p:cNvPr id="10" name="图片 9"/>
          <p:cNvPicPr>
            <a:picLocks noChangeAspect="1"/>
          </p:cNvPicPr>
          <p:nvPr/>
        </p:nvPicPr>
        <p:blipFill>
          <a:blip r:embed="rId4"/>
          <a:stretch>
            <a:fillRect/>
          </a:stretch>
        </p:blipFill>
        <p:spPr>
          <a:xfrm>
            <a:off x="3122930" y="4932045"/>
            <a:ext cx="3919220" cy="363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5083630" y="1956722"/>
            <a:ext cx="1381760"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05</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6618225" y="2193836"/>
            <a:ext cx="5262880" cy="1322070"/>
          </a:xfrm>
          <a:prstGeom prst="rect">
            <a:avLst/>
          </a:prstGeom>
        </p:spPr>
        <p:txBody>
          <a:bodyPr wrap="none">
            <a:spAutoFit/>
          </a:bodyPr>
          <a:lstStyle/>
          <a:p>
            <a:pPr algn="l"/>
            <a:r>
              <a:rPr lang="zh-CN" altLang="en-US" sz="4000" b="1" dirty="0">
                <a:solidFill>
                  <a:schemeClr val="accent1"/>
                </a:solidFill>
                <a:sym typeface="+mn-ea"/>
              </a:rPr>
              <a:t>问题三模型建立与求解</a:t>
            </a:r>
            <a:endParaRPr lang="zh-CN" altLang="en-US" sz="4000" b="1" dirty="0">
              <a:solidFill>
                <a:schemeClr val="accent1"/>
              </a:solidFill>
            </a:endParaRPr>
          </a:p>
          <a:p>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6586" r="6586"/>
          <a:stretch>
            <a:fillRect/>
          </a:stretch>
        </p:blipFill>
        <p:spPr>
          <a:xfrm>
            <a:off x="1527992" y="2193836"/>
            <a:ext cx="3555637" cy="3555637"/>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问题三模型建立与求解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512445" y="1379220"/>
            <a:ext cx="10704195" cy="5908040"/>
          </a:xfrm>
          <a:prstGeom prst="rect">
            <a:avLst/>
          </a:prstGeom>
          <a:noFill/>
        </p:spPr>
        <p:txBody>
          <a:bodyPr wrap="square" rtlCol="0">
            <a:spAutoFit/>
          </a:bodyPr>
          <a:lstStyle/>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问题三：利用文件“Molecular_Descriptor.xlsx”提供的 729 个分子描述符，针对文件“ADMET.xlsx”中提供的 1974 个化合物的 ADMET 数据，分别构建化合物的 Caco-2、CYP3A4、hERG、HOB、MN 的分类预测模型，并简要叙述建模过程。然后使用所构建的 5 个分类预测模型，对文件“ADMET.xlsx”的 test表中的 50 个化合物进行相应的预测，并将结果填入“ADMET.xlsx”的 test 表中对应的 Caco-2、CYP3A4、hERG、HOB、MN 列。</a:t>
            </a:r>
            <a:endParaRPr lang="zh-CN" altLang="en-US"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）Caco-2 的模型建立</a:t>
            </a:r>
            <a:endParaRPr lang="zh-CN" altLang="en-US" dirty="0">
              <a:latin typeface="楷体" panose="02010609060101010101" pitchFamily="49" charset="-122"/>
              <a:ea typeface="楷体" panose="02010609060101010101" pitchFamily="49" charset="-122"/>
            </a:endParaRPr>
          </a:p>
          <a:p>
            <a:pPr>
              <a:lnSpc>
                <a:spcPct val="150000"/>
              </a:lnSpc>
            </a:pP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）CYP3A4的模型建立</a:t>
            </a: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graphicFrame>
        <p:nvGraphicFramePr>
          <p:cNvPr id="5" name="表格 4"/>
          <p:cNvGraphicFramePr/>
          <p:nvPr>
            <p:custDataLst>
              <p:tags r:id="rId1"/>
            </p:custDataLst>
          </p:nvPr>
        </p:nvGraphicFramePr>
        <p:xfrm>
          <a:off x="1680210" y="4166870"/>
          <a:ext cx="8533130"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随机森林的</a:t>
                      </a:r>
                      <a:r>
                        <a:rPr lang="zh-CN" altLang="en-US" sz="1800">
                          <a:sym typeface="+mn-ea"/>
                        </a:rPr>
                        <a:t>F1 值为</a:t>
                      </a:r>
                      <a:endParaRPr lang="zh-CN" altLang="en-US"/>
                    </a:p>
                  </a:txBody>
                  <a:tcPr/>
                </a:tc>
                <a:tc>
                  <a:txBody>
                    <a:bodyPr/>
                    <a:p>
                      <a:pPr>
                        <a:buNone/>
                      </a:pPr>
                      <a:r>
                        <a:rPr lang="zh-CN" altLang="en-US"/>
                        <a:t>0.9178082191780822</a:t>
                      </a:r>
                      <a:endParaRPr lang="zh-CN" altLang="en-US"/>
                    </a:p>
                  </a:txBody>
                  <a:tcPr/>
                </a:tc>
              </a:tr>
              <a:tr h="381000">
                <a:tc>
                  <a:txBody>
                    <a:bodyPr/>
                    <a:p>
                      <a:pPr>
                        <a:buNone/>
                      </a:pPr>
                      <a:r>
                        <a:rPr lang="zh-CN" altLang="en-US"/>
                        <a:t>Lightgbm的</a:t>
                      </a:r>
                      <a:r>
                        <a:rPr lang="en-US" altLang="zh-CN"/>
                        <a:t>F1</a:t>
                      </a:r>
                      <a:r>
                        <a:rPr lang="zh-CN" altLang="en-US"/>
                        <a:t>值为</a:t>
                      </a:r>
                      <a:endParaRPr lang="zh-CN" altLang="en-US"/>
                    </a:p>
                  </a:txBody>
                  <a:tcPr/>
                </a:tc>
                <a:tc>
                  <a:txBody>
                    <a:bodyPr/>
                    <a:p>
                      <a:pPr>
                        <a:buNone/>
                      </a:pPr>
                      <a:r>
                        <a:rPr lang="zh-CN" altLang="en-US"/>
                        <a:t>0.9152542372881356</a:t>
                      </a:r>
                      <a:endParaRPr lang="zh-CN" altLang="en-US"/>
                    </a:p>
                  </a:txBody>
                  <a:tcPr/>
                </a:tc>
              </a:tr>
            </a:tbl>
          </a:graphicData>
        </a:graphic>
      </p:graphicFrame>
      <p:graphicFrame>
        <p:nvGraphicFramePr>
          <p:cNvPr id="9" name="表格 8"/>
          <p:cNvGraphicFramePr/>
          <p:nvPr>
            <p:custDataLst>
              <p:tags r:id="rId2"/>
            </p:custDataLst>
          </p:nvPr>
        </p:nvGraphicFramePr>
        <p:xfrm>
          <a:off x="1680210" y="5709920"/>
          <a:ext cx="8533130"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随机森林的</a:t>
                      </a:r>
                      <a:r>
                        <a:rPr lang="zh-CN" altLang="en-US" sz="1800">
                          <a:sym typeface="+mn-ea"/>
                        </a:rPr>
                        <a:t>F1 值为</a:t>
                      </a:r>
                      <a:endParaRPr lang="zh-CN" altLang="en-US"/>
                    </a:p>
                  </a:txBody>
                  <a:tcPr/>
                </a:tc>
                <a:tc>
                  <a:txBody>
                    <a:bodyPr/>
                    <a:p>
                      <a:pPr>
                        <a:buNone/>
                      </a:pPr>
                      <a:r>
                        <a:rPr lang="zh-CN" altLang="en-US"/>
                        <a:t>0.9557522123893806</a:t>
                      </a:r>
                      <a:endParaRPr lang="zh-CN" altLang="en-US"/>
                    </a:p>
                  </a:txBody>
                  <a:tcPr/>
                </a:tc>
              </a:tr>
              <a:tr h="381000">
                <a:tc>
                  <a:txBody>
                    <a:bodyPr/>
                    <a:p>
                      <a:pPr>
                        <a:buNone/>
                      </a:pPr>
                      <a:r>
                        <a:rPr lang="zh-CN" altLang="en-US"/>
                        <a:t>Lightgbm的</a:t>
                      </a:r>
                      <a:r>
                        <a:rPr lang="en-US" altLang="zh-CN"/>
                        <a:t>F1</a:t>
                      </a:r>
                      <a:r>
                        <a:rPr lang="zh-CN" altLang="en-US"/>
                        <a:t>值为</a:t>
                      </a:r>
                      <a:endParaRPr lang="zh-CN" altLang="en-US"/>
                    </a:p>
                  </a:txBody>
                  <a:tcPr/>
                </a:tc>
                <a:tc>
                  <a:txBody>
                    <a:bodyPr/>
                    <a:p>
                      <a:pPr>
                        <a:buNone/>
                      </a:pPr>
                      <a:r>
                        <a:rPr lang="zh-CN" altLang="en-US"/>
                        <a:t> 0.9662522202486679</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工作型5"/>
          <p:cNvPicPr>
            <a:picLocks noChangeAspect="1"/>
          </p:cNvPicPr>
          <p:nvPr/>
        </p:nvPicPr>
        <p:blipFill>
          <a:blip r:embed="rId1"/>
          <a:stretch>
            <a:fillRect/>
          </a:stretch>
        </p:blipFill>
        <p:spPr>
          <a:xfrm rot="16200000">
            <a:off x="-1399064" y="1386998"/>
            <a:ext cx="6857683" cy="4084320"/>
          </a:xfrm>
          <a:prstGeom prst="rect">
            <a:avLst/>
          </a:prstGeom>
        </p:spPr>
      </p:pic>
      <p:sp>
        <p:nvSpPr>
          <p:cNvPr id="53" name="矩形 52"/>
          <p:cNvSpPr/>
          <p:nvPr/>
        </p:nvSpPr>
        <p:spPr>
          <a:xfrm>
            <a:off x="-12065" y="0"/>
            <a:ext cx="4083685" cy="6858000"/>
          </a:xfrm>
          <a:prstGeom prst="rect">
            <a:avLst/>
          </a:prstGeom>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ea typeface="微软雅黑" panose="020B0503020204020204" charset="-122"/>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rgbClr val="4EB796"/>
                </a:solidFill>
                <a:latin typeface="微软雅黑" panose="020B0503020204020204" charset="-122"/>
                <a:ea typeface="微软雅黑" panose="020B0503020204020204" charset="-122"/>
              </a:endParaRPr>
            </a:p>
          </p:txBody>
        </p:sp>
      </p:grpSp>
      <p:sp>
        <p:nvSpPr>
          <p:cNvPr id="19" name="文本框 18"/>
          <p:cNvSpPr txBox="1"/>
          <p:nvPr/>
        </p:nvSpPr>
        <p:spPr>
          <a:xfrm>
            <a:off x="632390" y="3782686"/>
            <a:ext cx="2949009" cy="675891"/>
          </a:xfrm>
          <a:prstGeom prst="rect">
            <a:avLst/>
          </a:prstGeom>
          <a:noFill/>
        </p:spPr>
        <p:txBody>
          <a:bodyPr wrap="square" rtlCol="0">
            <a:spAutoFit/>
          </a:bodyPr>
          <a:lstStyle/>
          <a:p>
            <a:pPr algn="ctr"/>
            <a:r>
              <a:rPr lang="en-US" altLang="zh-CN" sz="3790" dirty="0">
                <a:solidFill>
                  <a:schemeClr val="bg1"/>
                </a:solidFill>
                <a:latin typeface="Kozuka Gothic Pro M" panose="020B0700000000000000" pitchFamily="34" charset="-128"/>
                <a:ea typeface="Kozuka Gothic Pro M" panose="020B0700000000000000" pitchFamily="34" charset="-128"/>
              </a:rPr>
              <a:t>CONTENTS</a:t>
            </a:r>
            <a:endParaRPr lang="zh-CN" altLang="en-US" sz="3790" dirty="0">
              <a:solidFill>
                <a:schemeClr val="bg1"/>
              </a:solidFill>
              <a:latin typeface="Kozuka Gothic Pro M" panose="020B0700000000000000" pitchFamily="34" charset="-128"/>
              <a:ea typeface="Kozuka Gothic Pro M" panose="020B0700000000000000" pitchFamily="34" charset="-128"/>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charset="-122"/>
                <a:ea typeface="微软雅黑" panose="020B0503020204020204" charset="-122"/>
              </a:rPr>
              <a:t>目录</a:t>
            </a:r>
            <a:endParaRPr lang="zh-CN" altLang="en-US" sz="6000" b="1" dirty="0">
              <a:solidFill>
                <a:schemeClr val="bg1"/>
              </a:solidFill>
              <a:latin typeface="微软雅黑" panose="020B0503020204020204" charset="-122"/>
              <a:ea typeface="微软雅黑" panose="020B0503020204020204" charset="-122"/>
            </a:endParaRPr>
          </a:p>
        </p:txBody>
      </p:sp>
      <p:grpSp>
        <p:nvGrpSpPr>
          <p:cNvPr id="78" name="组合 77"/>
          <p:cNvGrpSpPr/>
          <p:nvPr/>
        </p:nvGrpSpPr>
        <p:grpSpPr>
          <a:xfrm>
            <a:off x="6413708" y="1345929"/>
            <a:ext cx="4186828" cy="539983"/>
            <a:chOff x="3303678" y="1772209"/>
            <a:chExt cx="3140530" cy="539983"/>
          </a:xfrm>
        </p:grpSpPr>
        <p:sp>
          <p:nvSpPr>
            <p:cNvPr id="79" name="TextBox 11"/>
            <p:cNvSpPr txBox="1"/>
            <p:nvPr/>
          </p:nvSpPr>
          <p:spPr>
            <a:xfrm>
              <a:off x="3303678" y="1772209"/>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rPr>
                <a:t>模型介绍与评价指标</a:t>
              </a:r>
              <a:endParaRPr lang="zh-CN" altLang="en-US" sz="2700" b="1" dirty="0">
                <a:solidFill>
                  <a:schemeClr val="accent1"/>
                </a:solidFill>
                <a:latin typeface="Times New Roman" panose="02020603050405020304" pitchFamily="18" charset="0"/>
                <a:ea typeface="微软雅黑" panose="020B0503020204020204" charset="-122"/>
              </a:endParaRPr>
            </a:p>
          </p:txBody>
        </p:sp>
        <p:cxnSp>
          <p:nvCxnSpPr>
            <p:cNvPr id="80" name="直接连接符 79"/>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413708" y="2222448"/>
            <a:ext cx="4186828" cy="539400"/>
            <a:chOff x="3303678" y="2574743"/>
            <a:chExt cx="3140530" cy="539400"/>
          </a:xfrm>
        </p:grpSpPr>
        <p:sp>
          <p:nvSpPr>
            <p:cNvPr id="82" name="TextBox 47"/>
            <p:cNvSpPr txBox="1"/>
            <p:nvPr/>
          </p:nvSpPr>
          <p:spPr>
            <a:xfrm>
              <a:off x="3303678" y="2574743"/>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问题一模型建立与求解</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88" name="直接连接符 87"/>
            <p:cNvCxnSpPr/>
            <p:nvPr/>
          </p:nvCxnSpPr>
          <p:spPr>
            <a:xfrm>
              <a:off x="3419872" y="311414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413708" y="3141361"/>
            <a:ext cx="4186828" cy="550163"/>
            <a:chOff x="3303678" y="3377277"/>
            <a:chExt cx="3140530" cy="550163"/>
          </a:xfrm>
        </p:grpSpPr>
        <p:sp>
          <p:nvSpPr>
            <p:cNvPr id="90" name="TextBox 51"/>
            <p:cNvSpPr txBox="1"/>
            <p:nvPr/>
          </p:nvSpPr>
          <p:spPr>
            <a:xfrm>
              <a:off x="3303678" y="3377277"/>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问题二模型建立与求解</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91" name="直接连接符 90"/>
            <p:cNvCxnSpPr/>
            <p:nvPr/>
          </p:nvCxnSpPr>
          <p:spPr>
            <a:xfrm>
              <a:off x="3419872" y="3927440"/>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413708" y="4084494"/>
            <a:ext cx="4186828" cy="560343"/>
            <a:chOff x="3303678" y="4982345"/>
            <a:chExt cx="3140530" cy="560343"/>
          </a:xfrm>
        </p:grpSpPr>
        <p:sp>
          <p:nvSpPr>
            <p:cNvPr id="93" name="TextBox 59"/>
            <p:cNvSpPr txBox="1"/>
            <p:nvPr/>
          </p:nvSpPr>
          <p:spPr>
            <a:xfrm>
              <a:off x="3303678" y="4982345"/>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问题三模型建立与求解</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94" name="直接连接符 93"/>
            <p:cNvCxnSpPr/>
            <p:nvPr/>
          </p:nvCxnSpPr>
          <p:spPr>
            <a:xfrm>
              <a:off x="3419872" y="5542688"/>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6" name="椭圆 95"/>
          <p:cNvSpPr/>
          <p:nvPr/>
        </p:nvSpPr>
        <p:spPr>
          <a:xfrm>
            <a:off x="5645724" y="1330460"/>
            <a:ext cx="671987" cy="672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2</a:t>
            </a:r>
            <a:endParaRPr lang="zh-CN" altLang="en-US" sz="2800" b="1" dirty="0">
              <a:latin typeface="楷体" panose="02010609060101010101" pitchFamily="49" charset="-122"/>
              <a:ea typeface="楷体" panose="02010609060101010101" pitchFamily="49" charset="-122"/>
            </a:endParaRPr>
          </a:p>
        </p:txBody>
      </p:sp>
      <p:sp>
        <p:nvSpPr>
          <p:cNvPr id="102" name="椭圆 101"/>
          <p:cNvSpPr/>
          <p:nvPr/>
        </p:nvSpPr>
        <p:spPr>
          <a:xfrm>
            <a:off x="5645724" y="2206580"/>
            <a:ext cx="671987" cy="672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3</a:t>
            </a:r>
            <a:endParaRPr lang="zh-CN" altLang="en-US" sz="2800" b="1" dirty="0">
              <a:latin typeface="楷体" panose="02010609060101010101" pitchFamily="49" charset="-122"/>
              <a:ea typeface="楷体" panose="02010609060101010101" pitchFamily="49" charset="-122"/>
            </a:endParaRPr>
          </a:p>
        </p:txBody>
      </p:sp>
      <p:sp>
        <p:nvSpPr>
          <p:cNvPr id="110" name="椭圆 109"/>
          <p:cNvSpPr/>
          <p:nvPr/>
        </p:nvSpPr>
        <p:spPr>
          <a:xfrm>
            <a:off x="5645724" y="3160349"/>
            <a:ext cx="671987" cy="67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4</a:t>
            </a:r>
            <a:endParaRPr lang="zh-CN" altLang="en-US" sz="2800" b="1" dirty="0">
              <a:latin typeface="楷体" panose="02010609060101010101" pitchFamily="49" charset="-122"/>
              <a:ea typeface="楷体" panose="02010609060101010101" pitchFamily="49" charset="-122"/>
            </a:endParaRPr>
          </a:p>
        </p:txBody>
      </p:sp>
      <p:sp>
        <p:nvSpPr>
          <p:cNvPr id="118" name="椭圆 117"/>
          <p:cNvSpPr/>
          <p:nvPr/>
        </p:nvSpPr>
        <p:spPr>
          <a:xfrm>
            <a:off x="5645724" y="4064325"/>
            <a:ext cx="671987" cy="67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5</a:t>
            </a:r>
            <a:endParaRPr lang="zh-CN" altLang="en-US" sz="2800" b="1" dirty="0">
              <a:latin typeface="楷体" panose="02010609060101010101" pitchFamily="49" charset="-122"/>
              <a:ea typeface="楷体" panose="02010609060101010101" pitchFamily="49" charset="-122"/>
            </a:endParaRPr>
          </a:p>
        </p:txBody>
      </p:sp>
      <p:grpSp>
        <p:nvGrpSpPr>
          <p:cNvPr id="122" name="组合 121"/>
          <p:cNvGrpSpPr/>
          <p:nvPr/>
        </p:nvGrpSpPr>
        <p:grpSpPr>
          <a:xfrm>
            <a:off x="6413708" y="5101771"/>
            <a:ext cx="4530090" cy="506730"/>
            <a:chOff x="3303678" y="5036320"/>
            <a:chExt cx="3398010" cy="506730"/>
          </a:xfrm>
        </p:grpSpPr>
        <p:sp>
          <p:nvSpPr>
            <p:cNvPr id="123" name="TextBox 59"/>
            <p:cNvSpPr txBox="1"/>
            <p:nvPr/>
          </p:nvSpPr>
          <p:spPr>
            <a:xfrm>
              <a:off x="3303678" y="5036320"/>
              <a:ext cx="339801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问题四模型建立与求解</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124" name="直接连接符 123"/>
            <p:cNvCxnSpPr/>
            <p:nvPr/>
          </p:nvCxnSpPr>
          <p:spPr>
            <a:xfrm>
              <a:off x="3419872" y="5542688"/>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5" name="椭圆 124"/>
          <p:cNvSpPr/>
          <p:nvPr/>
        </p:nvSpPr>
        <p:spPr>
          <a:xfrm>
            <a:off x="5645724" y="5027627"/>
            <a:ext cx="671987" cy="67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6</a:t>
            </a:r>
            <a:endParaRPr lang="zh-CN" altLang="en-US" sz="2800" b="1" dirty="0">
              <a:latin typeface="楷体" panose="02010609060101010101" pitchFamily="49" charset="-122"/>
              <a:ea typeface="楷体" panose="02010609060101010101" pitchFamily="49" charset="-122"/>
            </a:endParaRPr>
          </a:p>
        </p:txBody>
      </p:sp>
      <p:sp>
        <p:nvSpPr>
          <p:cNvPr id="5" name="椭圆 4"/>
          <p:cNvSpPr/>
          <p:nvPr/>
        </p:nvSpPr>
        <p:spPr>
          <a:xfrm>
            <a:off x="5645724" y="454795"/>
            <a:ext cx="671987" cy="672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latin typeface="楷体" panose="02010609060101010101" pitchFamily="49" charset="-122"/>
                <a:ea typeface="楷体" panose="02010609060101010101" pitchFamily="49" charset="-122"/>
              </a:rPr>
              <a:t>1</a:t>
            </a:r>
            <a:endParaRPr lang="zh-CN" altLang="en-US" sz="2800" b="1" dirty="0">
              <a:latin typeface="楷体" panose="02010609060101010101" pitchFamily="49" charset="-122"/>
              <a:ea typeface="楷体" panose="02010609060101010101" pitchFamily="49" charset="-122"/>
            </a:endParaRPr>
          </a:p>
        </p:txBody>
      </p:sp>
      <p:grpSp>
        <p:nvGrpSpPr>
          <p:cNvPr id="6" name="组合 5"/>
          <p:cNvGrpSpPr/>
          <p:nvPr/>
        </p:nvGrpSpPr>
        <p:grpSpPr>
          <a:xfrm>
            <a:off x="6414343" y="521064"/>
            <a:ext cx="4186828" cy="539983"/>
            <a:chOff x="3303678" y="1772209"/>
            <a:chExt cx="3140530" cy="539983"/>
          </a:xfrm>
        </p:grpSpPr>
        <p:sp>
          <p:nvSpPr>
            <p:cNvPr id="7" name="TextBox 11"/>
            <p:cNvSpPr txBox="1"/>
            <p:nvPr/>
          </p:nvSpPr>
          <p:spPr>
            <a:xfrm>
              <a:off x="3303678" y="1772209"/>
              <a:ext cx="3140530" cy="506730"/>
            </a:xfrm>
            <a:prstGeom prst="rect">
              <a:avLst/>
            </a:prstGeom>
            <a:noFill/>
          </p:spPr>
          <p:txBody>
            <a:bodyPr wrap="square" rtlCol="0">
              <a:spAutoFit/>
            </a:bodyPr>
            <a:p>
              <a:r>
                <a:rPr lang="zh-CN" sz="2700" b="1" dirty="0">
                  <a:solidFill>
                    <a:schemeClr val="accent1"/>
                  </a:solidFill>
                  <a:latin typeface="Times New Roman" panose="02020603050405020304" pitchFamily="18" charset="0"/>
                  <a:ea typeface="微软雅黑" panose="020B0503020204020204" charset="-122"/>
                </a:rPr>
                <a:t>背景介绍与建模目标</a:t>
              </a:r>
              <a:endParaRPr lang="zh-CN" sz="2700" b="1" dirty="0">
                <a:solidFill>
                  <a:schemeClr val="accent1"/>
                </a:solidFill>
                <a:latin typeface="Times New Roman" panose="02020603050405020304" pitchFamily="18" charset="0"/>
                <a:ea typeface="微软雅黑" panose="020B0503020204020204" charset="-122"/>
              </a:endParaRPr>
            </a:p>
          </p:txBody>
        </p:sp>
        <p:cxnSp>
          <p:nvCxnSpPr>
            <p:cNvPr id="8" name="直接连接符 7"/>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left)">
                                      <p:cBhvr>
                                        <p:cTn id="21" dur="500"/>
                                        <p:tgtEl>
                                          <p:spTgt spid="81"/>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110"/>
                                        </p:tgtEl>
                                        <p:attrNameLst>
                                          <p:attrName>style.visibility</p:attrName>
                                        </p:attrNameLst>
                                      </p:cBhvr>
                                      <p:to>
                                        <p:strVal val="visible"/>
                                      </p:to>
                                    </p:set>
                                    <p:anim calcmode="lin" valueType="num">
                                      <p:cBhvr additive="base">
                                        <p:cTn id="25" dur="500" fill="hold"/>
                                        <p:tgtEl>
                                          <p:spTgt spid="110"/>
                                        </p:tgtEl>
                                        <p:attrNameLst>
                                          <p:attrName>ppt_x</p:attrName>
                                        </p:attrNameLst>
                                      </p:cBhvr>
                                      <p:tavLst>
                                        <p:tav tm="0">
                                          <p:val>
                                            <p:strVal val="1+#ppt_w/2"/>
                                          </p:val>
                                        </p:tav>
                                        <p:tav tm="100000">
                                          <p:val>
                                            <p:strVal val="#ppt_x"/>
                                          </p:val>
                                        </p:tav>
                                      </p:tavLst>
                                    </p:anim>
                                    <p:anim calcmode="lin" valueType="num">
                                      <p:cBhvr additive="base">
                                        <p:cTn id="26" dur="500" fill="hold"/>
                                        <p:tgtEl>
                                          <p:spTgt spid="11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118"/>
                                        </p:tgtEl>
                                        <p:attrNameLst>
                                          <p:attrName>style.visibility</p:attrName>
                                        </p:attrNameLst>
                                      </p:cBhvr>
                                      <p:to>
                                        <p:strVal val="visible"/>
                                      </p:to>
                                    </p:set>
                                    <p:anim calcmode="lin" valueType="num">
                                      <p:cBhvr additive="base">
                                        <p:cTn id="34" dur="500" fill="hold"/>
                                        <p:tgtEl>
                                          <p:spTgt spid="118"/>
                                        </p:tgtEl>
                                        <p:attrNameLst>
                                          <p:attrName>ppt_x</p:attrName>
                                        </p:attrNameLst>
                                      </p:cBhvr>
                                      <p:tavLst>
                                        <p:tav tm="0">
                                          <p:val>
                                            <p:strVal val="1+#ppt_w/2"/>
                                          </p:val>
                                        </p:tav>
                                        <p:tav tm="100000">
                                          <p:val>
                                            <p:strVal val="#ppt_x"/>
                                          </p:val>
                                        </p:tav>
                                      </p:tavLst>
                                    </p:anim>
                                    <p:anim calcmode="lin" valueType="num">
                                      <p:cBhvr additive="base">
                                        <p:cTn id="35" dur="500" fill="hold"/>
                                        <p:tgtEl>
                                          <p:spTgt spid="118"/>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left)">
                                      <p:cBhvr>
                                        <p:cTn id="39" dur="500"/>
                                        <p:tgtEl>
                                          <p:spTgt spid="92"/>
                                        </p:tgtEl>
                                      </p:cBhvr>
                                    </p:animEffect>
                                  </p:childTnLst>
                                </p:cTn>
                              </p:par>
                            </p:childTnLst>
                          </p:cTn>
                        </p:par>
                        <p:par>
                          <p:cTn id="40" fill="hold">
                            <p:stCondLst>
                              <p:cond delay="4000"/>
                            </p:stCondLst>
                            <p:childTnLst>
                              <p:par>
                                <p:cTn id="41" presetID="2" presetClass="entr" presetSubtype="2" fill="hold" grpId="0" nodeType="afterEffect">
                                  <p:stCondLst>
                                    <p:cond delay="0"/>
                                  </p:stCondLst>
                                  <p:childTnLst>
                                    <p:set>
                                      <p:cBhvr>
                                        <p:cTn id="42" dur="1" fill="hold">
                                          <p:stCondLst>
                                            <p:cond delay="0"/>
                                          </p:stCondLst>
                                        </p:cTn>
                                        <p:tgtEl>
                                          <p:spTgt spid="125"/>
                                        </p:tgtEl>
                                        <p:attrNameLst>
                                          <p:attrName>style.visibility</p:attrName>
                                        </p:attrNameLst>
                                      </p:cBhvr>
                                      <p:to>
                                        <p:strVal val="visible"/>
                                      </p:to>
                                    </p:set>
                                    <p:anim calcmode="lin" valueType="num">
                                      <p:cBhvr additive="base">
                                        <p:cTn id="43" dur="500" fill="hold"/>
                                        <p:tgtEl>
                                          <p:spTgt spid="125"/>
                                        </p:tgtEl>
                                        <p:attrNameLst>
                                          <p:attrName>ppt_x</p:attrName>
                                        </p:attrNameLst>
                                      </p:cBhvr>
                                      <p:tavLst>
                                        <p:tav tm="0">
                                          <p:val>
                                            <p:strVal val="1+#ppt_w/2"/>
                                          </p:val>
                                        </p:tav>
                                        <p:tav tm="100000">
                                          <p:val>
                                            <p:strVal val="#ppt_x"/>
                                          </p:val>
                                        </p:tav>
                                      </p:tavLst>
                                    </p:anim>
                                    <p:anim calcmode="lin" valueType="num">
                                      <p:cBhvr additive="base">
                                        <p:cTn id="44" dur="500" fill="hold"/>
                                        <p:tgtEl>
                                          <p:spTgt spid="125"/>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wipe(left)">
                                      <p:cBhvr>
                                        <p:cTn id="48" dur="500"/>
                                        <p:tgtEl>
                                          <p:spTgt spid="122"/>
                                        </p:tgtEl>
                                      </p:cBhvr>
                                    </p:animEffect>
                                  </p:childTnLst>
                                </p:cTn>
                              </p:par>
                              <p:par>
                                <p:cTn id="49" presetID="2" presetClass="entr" presetSubtype="2"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1+#ppt_w/2"/>
                                          </p:val>
                                        </p:tav>
                                        <p:tav tm="100000">
                                          <p:val>
                                            <p:strVal val="#ppt_x"/>
                                          </p:val>
                                        </p:tav>
                                      </p:tavLst>
                                    </p:anim>
                                    <p:anim calcmode="lin" valueType="num">
                                      <p:cBhvr additive="base">
                                        <p:cTn id="52" dur="500" fill="hold"/>
                                        <p:tgtEl>
                                          <p:spTgt spid="5"/>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10" grpId="0" animBg="1"/>
      <p:bldP spid="118" grpId="0" animBg="1"/>
      <p:bldP spid="125" grpId="0" animBg="1"/>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问题三模型建立与求解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512445" y="1379220"/>
            <a:ext cx="10704195" cy="3830955"/>
          </a:xfrm>
          <a:prstGeom prst="rect">
            <a:avLst/>
          </a:prstGeom>
          <a:noFill/>
        </p:spPr>
        <p:txBody>
          <a:bodyPr wrap="square" rtlCol="0">
            <a:spAutoFit/>
          </a:bodyPr>
          <a:lstStyle/>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）hERG 的模型建立</a:t>
            </a:r>
            <a:endParaRPr lang="zh-CN" altLang="en-US" dirty="0">
              <a:latin typeface="楷体" panose="02010609060101010101" pitchFamily="49" charset="-122"/>
              <a:ea typeface="楷体" panose="02010609060101010101" pitchFamily="49" charset="-122"/>
            </a:endParaRPr>
          </a:p>
          <a:p>
            <a:pPr>
              <a:lnSpc>
                <a:spcPct val="150000"/>
              </a:lnSpc>
            </a:pP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）HOB的模型建立</a:t>
            </a: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）MN 的模型建立</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graphicFrame>
        <p:nvGraphicFramePr>
          <p:cNvPr id="5" name="表格 4"/>
          <p:cNvGraphicFramePr/>
          <p:nvPr>
            <p:custDataLst>
              <p:tags r:id="rId1"/>
            </p:custDataLst>
          </p:nvPr>
        </p:nvGraphicFramePr>
        <p:xfrm>
          <a:off x="1829435" y="2070100"/>
          <a:ext cx="8533130"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随机森林的</a:t>
                      </a:r>
                      <a:r>
                        <a:rPr lang="zh-CN" altLang="en-US" sz="1800">
                          <a:sym typeface="+mn-ea"/>
                        </a:rPr>
                        <a:t>F1 值为</a:t>
                      </a:r>
                      <a:endParaRPr lang="zh-CN" altLang="en-US"/>
                    </a:p>
                  </a:txBody>
                  <a:tcPr/>
                </a:tc>
                <a:tc>
                  <a:txBody>
                    <a:bodyPr/>
                    <a:p>
                      <a:pPr>
                        <a:buNone/>
                      </a:pPr>
                      <a:r>
                        <a:rPr lang="zh-CN" altLang="en-US"/>
                        <a:t>0.8031496062992127</a:t>
                      </a:r>
                      <a:endParaRPr lang="zh-CN" altLang="en-US"/>
                    </a:p>
                  </a:txBody>
                  <a:tcPr/>
                </a:tc>
              </a:tr>
              <a:tr h="381000">
                <a:tc>
                  <a:txBody>
                    <a:bodyPr/>
                    <a:p>
                      <a:pPr>
                        <a:buNone/>
                      </a:pPr>
                      <a:r>
                        <a:rPr lang="zh-CN" altLang="en-US"/>
                        <a:t>Lightgbm的</a:t>
                      </a:r>
                      <a:r>
                        <a:rPr lang="en-US" altLang="zh-CN"/>
                        <a:t>F1</a:t>
                      </a:r>
                      <a:r>
                        <a:rPr lang="zh-CN" altLang="en-US"/>
                        <a:t>值为</a:t>
                      </a:r>
                      <a:endParaRPr lang="zh-CN" altLang="en-US"/>
                    </a:p>
                  </a:txBody>
                  <a:tcPr/>
                </a:tc>
                <a:tc>
                  <a:txBody>
                    <a:bodyPr/>
                    <a:p>
                      <a:pPr>
                        <a:buNone/>
                      </a:pPr>
                      <a:r>
                        <a:rPr lang="zh-CN" altLang="en-US"/>
                        <a:t>0.9251700680272109</a:t>
                      </a:r>
                      <a:endParaRPr lang="zh-CN" altLang="en-US"/>
                    </a:p>
                  </a:txBody>
                  <a:tcPr/>
                </a:tc>
              </a:tr>
            </a:tbl>
          </a:graphicData>
        </a:graphic>
      </p:graphicFrame>
      <p:graphicFrame>
        <p:nvGraphicFramePr>
          <p:cNvPr id="9" name="表格 8"/>
          <p:cNvGraphicFramePr/>
          <p:nvPr>
            <p:custDataLst>
              <p:tags r:id="rId2"/>
            </p:custDataLst>
          </p:nvPr>
        </p:nvGraphicFramePr>
        <p:xfrm>
          <a:off x="1829435" y="3789045"/>
          <a:ext cx="8533130"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随机森林的</a:t>
                      </a:r>
                      <a:r>
                        <a:rPr lang="zh-CN" altLang="en-US" sz="1800">
                          <a:sym typeface="+mn-ea"/>
                        </a:rPr>
                        <a:t>F1 值为</a:t>
                      </a:r>
                      <a:endParaRPr lang="zh-CN" altLang="en-US"/>
                    </a:p>
                  </a:txBody>
                  <a:tcPr/>
                </a:tc>
                <a:tc>
                  <a:txBody>
                    <a:bodyPr/>
                    <a:p>
                      <a:pPr>
                        <a:buNone/>
                      </a:pPr>
                      <a:r>
                        <a:rPr lang="zh-CN" altLang="en-US"/>
                        <a:t> 0.7231638418079096</a:t>
                      </a:r>
                      <a:endParaRPr lang="zh-CN" altLang="en-US"/>
                    </a:p>
                  </a:txBody>
                  <a:tcPr/>
                </a:tc>
              </a:tr>
              <a:tr h="381000">
                <a:tc>
                  <a:txBody>
                    <a:bodyPr/>
                    <a:p>
                      <a:pPr>
                        <a:buNone/>
                      </a:pPr>
                      <a:r>
                        <a:rPr lang="zh-CN" altLang="en-US"/>
                        <a:t>Lightgbm的</a:t>
                      </a:r>
                      <a:r>
                        <a:rPr lang="en-US" altLang="zh-CN"/>
                        <a:t>F1</a:t>
                      </a:r>
                      <a:r>
                        <a:rPr lang="zh-CN" altLang="en-US"/>
                        <a:t>值为</a:t>
                      </a:r>
                      <a:endParaRPr lang="zh-CN" altLang="en-US"/>
                    </a:p>
                  </a:txBody>
                  <a:tcPr/>
                </a:tc>
                <a:tc>
                  <a:txBody>
                    <a:bodyPr/>
                    <a:p>
                      <a:pPr>
                        <a:buNone/>
                      </a:pPr>
                      <a:r>
                        <a:rPr lang="zh-CN" altLang="en-US"/>
                        <a:t>  0.7005649717514124</a:t>
                      </a:r>
                      <a:endParaRPr lang="zh-CN" altLang="en-US"/>
                    </a:p>
                  </a:txBody>
                  <a:tcPr/>
                </a:tc>
              </a:tr>
            </a:tbl>
          </a:graphicData>
        </a:graphic>
      </p:graphicFrame>
      <p:graphicFrame>
        <p:nvGraphicFramePr>
          <p:cNvPr id="6" name="表格 5"/>
          <p:cNvGraphicFramePr/>
          <p:nvPr>
            <p:custDataLst>
              <p:tags r:id="rId3"/>
            </p:custDataLst>
          </p:nvPr>
        </p:nvGraphicFramePr>
        <p:xfrm>
          <a:off x="1829435" y="5381625"/>
          <a:ext cx="8533130"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随机森林的</a:t>
                      </a:r>
                      <a:r>
                        <a:rPr lang="zh-CN" altLang="en-US" sz="1800">
                          <a:sym typeface="+mn-ea"/>
                        </a:rPr>
                        <a:t>F1 值为</a:t>
                      </a:r>
                      <a:endParaRPr lang="zh-CN" altLang="en-US"/>
                    </a:p>
                  </a:txBody>
                  <a:tcPr/>
                </a:tc>
                <a:tc>
                  <a:txBody>
                    <a:bodyPr/>
                    <a:p>
                      <a:pPr>
                        <a:buNone/>
                      </a:pPr>
                      <a:r>
                        <a:rPr lang="zh-CN" altLang="en-US"/>
                        <a:t>0.9697933227344991</a:t>
                      </a:r>
                      <a:endParaRPr lang="zh-CN" altLang="en-US"/>
                    </a:p>
                  </a:txBody>
                  <a:tcPr/>
                </a:tc>
              </a:tr>
              <a:tr h="381000">
                <a:tc>
                  <a:txBody>
                    <a:bodyPr/>
                    <a:p>
                      <a:pPr>
                        <a:buNone/>
                      </a:pPr>
                      <a:r>
                        <a:rPr lang="zh-CN" altLang="en-US"/>
                        <a:t>Lightgbm的</a:t>
                      </a:r>
                      <a:r>
                        <a:rPr lang="en-US" altLang="zh-CN"/>
                        <a:t>F1</a:t>
                      </a:r>
                      <a:r>
                        <a:rPr lang="zh-CN" altLang="en-US"/>
                        <a:t>值为</a:t>
                      </a:r>
                      <a:endParaRPr lang="zh-CN" altLang="en-US"/>
                    </a:p>
                  </a:txBody>
                  <a:tcPr/>
                </a:tc>
                <a:tc>
                  <a:txBody>
                    <a:bodyPr/>
                    <a:p>
                      <a:pPr>
                        <a:buNone/>
                      </a:pPr>
                      <a:r>
                        <a:rPr lang="zh-CN" altLang="en-US"/>
                        <a:t>0.4088669950738916</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问题三模型建立与求解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512445" y="1373505"/>
            <a:ext cx="10704195" cy="4661535"/>
          </a:xfrm>
          <a:prstGeom prst="rect">
            <a:avLst/>
          </a:prstGeom>
          <a:noFill/>
        </p:spPr>
        <p:txBody>
          <a:bodyPr wrap="square" rtlCol="0">
            <a:spAutoFit/>
          </a:bodyPr>
          <a:lstStyle/>
          <a:p>
            <a:pPr indent="0">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MN</a:t>
            </a:r>
            <a:r>
              <a:rPr lang="zh-CN" altLang="en-US" dirty="0">
                <a:latin typeface="楷体" panose="02010609060101010101" pitchFamily="49" charset="-122"/>
                <a:ea typeface="楷体" panose="02010609060101010101" pitchFamily="49" charset="-122"/>
              </a:rPr>
              <a:t>模型基于随机森林的</a:t>
            </a:r>
            <a:r>
              <a:rPr lang="en-US" altLang="zh-CN" dirty="0">
                <a:latin typeface="楷体" panose="02010609060101010101" pitchFamily="49" charset="-122"/>
                <a:ea typeface="楷体" panose="02010609060101010101" pitchFamily="49" charset="-122"/>
              </a:rPr>
              <a:t>ROC</a:t>
            </a:r>
            <a:r>
              <a:rPr lang="zh-CN" altLang="en-US" dirty="0">
                <a:latin typeface="楷体" panose="02010609060101010101" pitchFamily="49" charset="-122"/>
                <a:ea typeface="楷体" panose="02010609060101010101" pitchFamily="49" charset="-122"/>
              </a:rPr>
              <a:t>曲线</a:t>
            </a:r>
            <a:endParaRPr lang="zh-CN" altLang="en-US" dirty="0">
              <a:latin typeface="楷体" panose="02010609060101010101" pitchFamily="49" charset="-122"/>
              <a:ea typeface="楷体" panose="02010609060101010101" pitchFamily="49" charset="-122"/>
            </a:endParaRPr>
          </a:p>
          <a:p>
            <a:pPr>
              <a:lnSpc>
                <a:spcPct val="150000"/>
              </a:lnSpc>
            </a:pP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sym typeface="+mn-ea"/>
              </a:rPr>
              <a:t>MN</a:t>
            </a:r>
            <a:r>
              <a:rPr lang="zh-CN" altLang="en-US" dirty="0">
                <a:latin typeface="楷体" panose="02010609060101010101" pitchFamily="49" charset="-122"/>
                <a:ea typeface="楷体" panose="02010609060101010101" pitchFamily="49" charset="-122"/>
                <a:sym typeface="+mn-ea"/>
              </a:rPr>
              <a:t>模型基于</a:t>
            </a:r>
            <a:r>
              <a:rPr lang="en-US" altLang="zh-CN" dirty="0">
                <a:latin typeface="楷体" panose="02010609060101010101" pitchFamily="49" charset="-122"/>
                <a:ea typeface="楷体" panose="02010609060101010101" pitchFamily="49" charset="-122"/>
                <a:sym typeface="+mn-ea"/>
              </a:rPr>
              <a:t>lightgbm</a:t>
            </a:r>
            <a:r>
              <a:rPr lang="zh-CN" altLang="en-US" dirty="0">
                <a:latin typeface="楷体" panose="02010609060101010101" pitchFamily="49" charset="-122"/>
                <a:ea typeface="楷体" panose="02010609060101010101" pitchFamily="49" charset="-122"/>
                <a:sym typeface="+mn-ea"/>
              </a:rPr>
              <a:t>的</a:t>
            </a:r>
            <a:r>
              <a:rPr lang="en-US" altLang="zh-CN" dirty="0">
                <a:latin typeface="楷体" panose="02010609060101010101" pitchFamily="49" charset="-122"/>
                <a:ea typeface="楷体" panose="02010609060101010101" pitchFamily="49" charset="-122"/>
                <a:sym typeface="+mn-ea"/>
              </a:rPr>
              <a:t>ROC</a:t>
            </a:r>
            <a:r>
              <a:rPr lang="zh-CN" altLang="en-US" dirty="0">
                <a:latin typeface="楷体" panose="02010609060101010101" pitchFamily="49" charset="-122"/>
                <a:ea typeface="楷体" panose="02010609060101010101" pitchFamily="49" charset="-122"/>
                <a:sym typeface="+mn-ea"/>
              </a:rPr>
              <a:t>曲线</a:t>
            </a: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7" name="图片 6"/>
          <p:cNvPicPr>
            <a:picLocks noChangeAspect="1"/>
          </p:cNvPicPr>
          <p:nvPr/>
        </p:nvPicPr>
        <p:blipFill>
          <a:blip r:embed="rId1"/>
          <a:stretch>
            <a:fillRect/>
          </a:stretch>
        </p:blipFill>
        <p:spPr>
          <a:xfrm>
            <a:off x="5914390" y="1414780"/>
            <a:ext cx="4148455" cy="2553335"/>
          </a:xfrm>
          <a:prstGeom prst="rect">
            <a:avLst/>
          </a:prstGeom>
        </p:spPr>
      </p:pic>
      <p:pic>
        <p:nvPicPr>
          <p:cNvPr id="8" name="图片 7"/>
          <p:cNvPicPr>
            <a:picLocks noChangeAspect="1"/>
          </p:cNvPicPr>
          <p:nvPr/>
        </p:nvPicPr>
        <p:blipFill>
          <a:blip r:embed="rId2"/>
          <a:stretch>
            <a:fillRect/>
          </a:stretch>
        </p:blipFill>
        <p:spPr>
          <a:xfrm>
            <a:off x="5914390" y="3968115"/>
            <a:ext cx="4029710" cy="2570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5083630" y="1956722"/>
            <a:ext cx="138747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06</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6557900" y="2193836"/>
            <a:ext cx="5262880" cy="706755"/>
          </a:xfrm>
          <a:prstGeom prst="rect">
            <a:avLst/>
          </a:prstGeom>
        </p:spPr>
        <p:txBody>
          <a:bodyPr wrap="none">
            <a:spAutoFit/>
          </a:bodyPr>
          <a:lstStyle/>
          <a:p>
            <a:pPr algn="l"/>
            <a:r>
              <a:rPr lang="zh-CN" altLang="en-US" sz="4000" b="1" dirty="0">
                <a:solidFill>
                  <a:schemeClr val="accent1"/>
                </a:solidFill>
                <a:sym typeface="+mn-ea"/>
              </a:rPr>
              <a:t>问题四模型建立与求解</a:t>
            </a:r>
            <a:endParaRPr lang="zh-CN" altLang="en-US"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2447" r="12447"/>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问题四模型建立与求解</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512445" y="1367790"/>
            <a:ext cx="10704195" cy="5908040"/>
          </a:xfrm>
          <a:prstGeom prst="rect">
            <a:avLst/>
          </a:prstGeom>
          <a:noFill/>
        </p:spPr>
        <p:txBody>
          <a:bodyPr wrap="square" rtlCol="0">
            <a:spAutoFit/>
          </a:bodyPr>
          <a:lstStyle/>
          <a:p>
            <a:pPr indent="0">
              <a:lnSpc>
                <a:spcPct val="150000"/>
              </a:lnSpc>
              <a:buFont typeface="Wingdings" panose="05000000000000000000" pitchFamily="2" charset="2"/>
              <a:buNone/>
            </a:pPr>
            <a:r>
              <a:rPr lang="en-US" dirty="0">
                <a:latin typeface="楷体" panose="02010609060101010101" pitchFamily="49" charset="-122"/>
                <a:ea typeface="楷体" panose="02010609060101010101" pitchFamily="49" charset="-122"/>
              </a:rPr>
              <a:t>  </a:t>
            </a:r>
            <a:r>
              <a:rPr dirty="0">
                <a:latin typeface="楷体" panose="02010609060101010101" pitchFamily="49" charset="-122"/>
                <a:ea typeface="楷体" panose="02010609060101010101" pitchFamily="49" charset="-122"/>
              </a:rPr>
              <a:t>问题四：寻找并阐述化合物的哪些分子描述符，以及这些分子描述符在什么取值或者处于什么取值范围时，能够使化合物对抑制 ERα具有更好的生物活性，同时具有更好的 ADMET 性质（给定的五个 ADMET 性质中，至少三个性质较好）。</a:t>
            </a:r>
            <a:endParaRPr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通过建立随机森林模型</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lightgbm</a:t>
            </a:r>
            <a:r>
              <a:rPr lang="zh-CN" altLang="en-US" dirty="0">
                <a:latin typeface="楷体" panose="02010609060101010101" pitchFamily="49" charset="-122"/>
                <a:ea typeface="楷体" panose="02010609060101010101" pitchFamily="49" charset="-122"/>
              </a:rPr>
              <a:t>模型</a:t>
            </a:r>
            <a:r>
              <a:rPr lang="en-US" altLang="zh-CN" dirty="0">
                <a:latin typeface="楷体" panose="02010609060101010101" pitchFamily="49" charset="-122"/>
                <a:ea typeface="楷体" panose="02010609060101010101" pitchFamily="49" charset="-122"/>
              </a:rPr>
              <a:t>对新特征 good_nature 进行评估可得其精确度、召回</a:t>
            </a:r>
            <a:r>
              <a:rPr lang="zh-CN" altLang="en-US" dirty="0">
                <a:latin typeface="楷体" panose="02010609060101010101" pitchFamily="49" charset="-122"/>
                <a:ea typeface="楷体" panose="02010609060101010101" pitchFamily="49" charset="-122"/>
              </a:rPr>
              <a:t>率、F1 值：</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我们对 lightgbm 分类模型得到的结果提取其对应 729 个分子描述符的特征重要度，并且提取特征重要度最高的前 100 个分子描述符来与问题一中的前 20个对生物活性最具影响力的分子描述符进行匹配，匹配结果得到 5 个符合要求的分子描述符：</a:t>
            </a:r>
            <a:endParaRPr lang="en-US" altLang="zh-CN"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a:p>
            <a:pPr>
              <a:lnSpc>
                <a:spcPct val="150000"/>
              </a:lnSpc>
            </a:pPr>
            <a:endParaRPr lang="zh-CN" altLang="en-US" dirty="0">
              <a:latin typeface="楷体" panose="02010609060101010101" pitchFamily="49" charset="-122"/>
              <a:ea typeface="楷体" panose="02010609060101010101" pitchFamily="49" charset="-122"/>
            </a:endParaRPr>
          </a:p>
          <a:p>
            <a:pPr>
              <a:lnSpc>
                <a:spcPct val="150000"/>
              </a:lnSpc>
            </a:pPr>
            <a:r>
              <a:rPr lang="en-US" altLang="zh-CN"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graphicFrame>
        <p:nvGraphicFramePr>
          <p:cNvPr id="6" name="表格 5"/>
          <p:cNvGraphicFramePr/>
          <p:nvPr>
            <p:custDataLst>
              <p:tags r:id="rId1"/>
            </p:custDataLst>
          </p:nvPr>
        </p:nvGraphicFramePr>
        <p:xfrm>
          <a:off x="1895475" y="3147695"/>
          <a:ext cx="8533130"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随机森林的</a:t>
                      </a:r>
                      <a:r>
                        <a:rPr lang="zh-CN" altLang="en-US" sz="1800">
                          <a:sym typeface="+mn-ea"/>
                        </a:rPr>
                        <a:t>F1 值为</a:t>
                      </a:r>
                      <a:endParaRPr lang="zh-CN" altLang="en-US"/>
                    </a:p>
                  </a:txBody>
                  <a:tcPr/>
                </a:tc>
                <a:tc>
                  <a:txBody>
                    <a:bodyPr/>
                    <a:p>
                      <a:pPr>
                        <a:buNone/>
                      </a:pPr>
                      <a:r>
                        <a:rPr lang="zh-CN" altLang="en-US"/>
                        <a:t>0.7968750000000001</a:t>
                      </a:r>
                      <a:endParaRPr lang="zh-CN" altLang="en-US"/>
                    </a:p>
                  </a:txBody>
                  <a:tcPr/>
                </a:tc>
              </a:tr>
              <a:tr h="381000">
                <a:tc>
                  <a:txBody>
                    <a:bodyPr/>
                    <a:p>
                      <a:pPr>
                        <a:buNone/>
                      </a:pPr>
                      <a:r>
                        <a:rPr lang="zh-CN" altLang="en-US"/>
                        <a:t>Lightgbm的</a:t>
                      </a:r>
                      <a:r>
                        <a:rPr lang="en-US" altLang="zh-CN"/>
                        <a:t>F1</a:t>
                      </a:r>
                      <a:r>
                        <a:rPr lang="zh-CN" altLang="en-US"/>
                        <a:t>值为</a:t>
                      </a:r>
                      <a:endParaRPr lang="zh-CN" altLang="en-US"/>
                    </a:p>
                  </a:txBody>
                  <a:tcPr/>
                </a:tc>
                <a:tc>
                  <a:txBody>
                    <a:bodyPr/>
                    <a:p>
                      <a:pPr>
                        <a:buNone/>
                      </a:pPr>
                      <a:r>
                        <a:rPr lang="zh-CN" altLang="en-US"/>
                        <a:t> 0.8060836501901141</a:t>
                      </a:r>
                      <a:endParaRPr lang="zh-CN" altLang="en-US"/>
                    </a:p>
                  </a:txBody>
                  <a:tcPr/>
                </a:tc>
              </a:tr>
            </a:tbl>
          </a:graphicData>
        </a:graphic>
      </p:graphicFrame>
      <p:graphicFrame>
        <p:nvGraphicFramePr>
          <p:cNvPr id="9" name="表格 8"/>
          <p:cNvGraphicFramePr/>
          <p:nvPr/>
        </p:nvGraphicFramePr>
        <p:xfrm>
          <a:off x="1897380" y="5512435"/>
          <a:ext cx="8531225" cy="381000"/>
        </p:xfrm>
        <a:graphic>
          <a:graphicData uri="http://schemas.openxmlformats.org/drawingml/2006/table">
            <a:tbl>
              <a:tblPr firstRow="1" bandRow="1">
                <a:tableStyleId>{5C22544A-7EE6-4342-B048-85BDC9FD1C3A}</a:tableStyleId>
              </a:tblPr>
              <a:tblGrid>
                <a:gridCol w="1706245"/>
                <a:gridCol w="1706245"/>
                <a:gridCol w="1706245"/>
                <a:gridCol w="1937385"/>
                <a:gridCol w="1475105"/>
              </a:tblGrid>
              <a:tr h="381000">
                <a:tc>
                  <a:txBody>
                    <a:bodyPr/>
                    <a:p>
                      <a:pPr>
                        <a:buNone/>
                      </a:pPr>
                      <a:r>
                        <a:rPr lang="zh-CN" altLang="en-US"/>
                        <a:t>CrippenLogP</a:t>
                      </a:r>
                      <a:endParaRPr lang="zh-CN" altLang="en-US"/>
                    </a:p>
                  </a:txBody>
                  <a:tcPr/>
                </a:tc>
                <a:tc>
                  <a:txBody>
                    <a:bodyPr/>
                    <a:p>
                      <a:pPr>
                        <a:buNone/>
                      </a:pPr>
                      <a:r>
                        <a:rPr lang="zh-CN" altLang="en-US"/>
                        <a:t> maxsOH</a:t>
                      </a:r>
                      <a:endParaRPr lang="zh-CN" altLang="en-US"/>
                    </a:p>
                  </a:txBody>
                  <a:tcPr/>
                </a:tc>
                <a:tc>
                  <a:txBody>
                    <a:bodyPr/>
                    <a:p>
                      <a:pPr>
                        <a:buNone/>
                      </a:pPr>
                      <a:r>
                        <a:rPr lang="zh-CN" altLang="en-US"/>
                        <a:t>SwHBa</a:t>
                      </a:r>
                      <a:endParaRPr lang="zh-CN" altLang="en-US"/>
                    </a:p>
                  </a:txBody>
                  <a:tcPr/>
                </a:tc>
                <a:tc>
                  <a:txBody>
                    <a:bodyPr/>
                    <a:p>
                      <a:pPr>
                        <a:buNone/>
                      </a:pPr>
                      <a:r>
                        <a:rPr lang="zh-CN" altLang="en-US"/>
                        <a:t>LipoaffinityIndex</a:t>
                      </a:r>
                      <a:endParaRPr lang="zh-CN" altLang="en-US"/>
                    </a:p>
                  </a:txBody>
                  <a:tcPr/>
                </a:tc>
                <a:tc>
                  <a:txBody>
                    <a:bodyPr/>
                    <a:p>
                      <a:pPr>
                        <a:buNone/>
                      </a:pPr>
                      <a:r>
                        <a:rPr lang="zh-CN" altLang="en-US"/>
                        <a:t>MDEC-23</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2" name="文本框 1"/>
          <p:cNvSpPr txBox="1"/>
          <p:nvPr/>
        </p:nvSpPr>
        <p:spPr>
          <a:xfrm>
            <a:off x="641025" y="2790400"/>
            <a:ext cx="5231876" cy="830997"/>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站在巨人的肩膀上</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0" name="文本框 29"/>
          <p:cNvSpPr txBox="1"/>
          <p:nvPr/>
        </p:nvSpPr>
        <p:spPr>
          <a:xfrm>
            <a:off x="614311" y="3630891"/>
            <a:ext cx="4938075" cy="1569660"/>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书山有路勤为径学海无涯苦作舟</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3" name="文本框 32"/>
          <p:cNvSpPr txBox="1"/>
          <p:nvPr/>
        </p:nvSpPr>
        <p:spPr>
          <a:xfrm>
            <a:off x="5050413" y="5523260"/>
            <a:ext cx="2820973" cy="830997"/>
          </a:xfrm>
          <a:prstGeom prst="rect">
            <a:avLst/>
          </a:prstGeom>
          <a:noFill/>
        </p:spPr>
        <p:txBody>
          <a:bodyPr wrap="square">
            <a:spAutoFit/>
          </a:bodyPr>
          <a:lstStyle/>
          <a:p>
            <a:r>
              <a:rPr lang="en-US" altLang="zh-CN" sz="4800" dirty="0">
                <a:solidFill>
                  <a:srgbClr val="C00000"/>
                </a:solidFill>
                <a:latin typeface="华文新魏" panose="02010800040101010101" pitchFamily="2" charset="-122"/>
                <a:ea typeface="华文新魏" panose="02010800040101010101" pitchFamily="2" charset="-122"/>
              </a:rPr>
              <a:t>THANKS</a:t>
            </a:r>
            <a:endParaRPr lang="zh-CN" altLang="en-US" sz="4800" dirty="0">
              <a:solidFill>
                <a:srgbClr val="C0000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2186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01</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331330" y="2193836"/>
            <a:ext cx="4754880" cy="706755"/>
          </a:xfrm>
          <a:prstGeom prst="rect">
            <a:avLst/>
          </a:prstGeom>
        </p:spPr>
        <p:txBody>
          <a:bodyPr wrap="none">
            <a:spAutoFit/>
          </a:bodyPr>
          <a:lstStyle/>
          <a:p>
            <a:pPr algn="l"/>
            <a:r>
              <a:rPr lang="zh-CN" sz="4000" b="1" dirty="0">
                <a:solidFill>
                  <a:schemeClr val="accent1"/>
                </a:solidFill>
                <a:latin typeface="Times New Roman" panose="02020603050405020304" pitchFamily="18" charset="0"/>
                <a:ea typeface="微软雅黑" panose="020B0503020204020204" charset="-122"/>
                <a:sym typeface="+mn-ea"/>
              </a:rPr>
              <a:t>背景介绍与建模目标</a:t>
            </a:r>
            <a:endParaRPr lang="zh-CN"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807460"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背景介绍与建模目标</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2</a:t>
            </a:r>
            <a:endParaRPr lang="zh-CN" altLang="en-US" dirty="0"/>
          </a:p>
        </p:txBody>
      </p:sp>
      <p:sp>
        <p:nvSpPr>
          <p:cNvPr id="7" name="文本框 6"/>
          <p:cNvSpPr txBox="1"/>
          <p:nvPr/>
        </p:nvSpPr>
        <p:spPr>
          <a:xfrm>
            <a:off x="841375" y="1483360"/>
            <a:ext cx="9932035" cy="4661535"/>
          </a:xfrm>
          <a:prstGeom prst="rect">
            <a:avLst/>
          </a:prstGeom>
          <a:noFill/>
        </p:spPr>
        <p:txBody>
          <a:bodyPr wrap="square">
            <a:spAutoFit/>
          </a:bodyPr>
          <a:p>
            <a:pPr indent="0" algn="just">
              <a:lnSpc>
                <a:spcPct val="150000"/>
              </a:lnSpc>
              <a:buFont typeface="Wingdings" panose="05000000000000000000" pitchFamily="2" charset="2"/>
              <a:buNone/>
            </a:pP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乳腺癌是目前世界上最常见，致死率较高的癌症之一。经过研究发现，雌激素受体α亚型（Estrogen receptors alpha, ERα）大约在50%-80%的乳腺肿瘤细胞中表达。目前，抗激素治疗常用于ERα表达的乳腺癌患者，其通过调节雌激素受体活性来控制体内雌激素水平。因此，ERα被认为是治疗乳腺癌的重要靶标，能够拮抗ERα活性的化合物可能是治疗乳腺癌的候选药物。一个化合物想要成为候选药物，除了需要具备良好的生物活性外，还需要在人体内具备良好的药代动力学性质和安全性，合称为ADMET性质。一个化合物的活性再好，如果其ADMET性质不佳，比如很难被人体吸收，或者体内代谢速度太快，或者具有某种毒性，那么其仍然难以成为药物，因而还需要进行ADMET性质优化。</a:t>
            </a: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本文根据提供的ERα拮抗剂信息（1974个化合物样本，每个样本都有729个分子描述符变量，1个生物活性数据，5个ADMET性质数据），构建化合物生物活性的定量预测模型和ADMET性质的分类预测模型，从而为同时优化ERα拮抗剂的生物活性和ADMET性质提供预测服务。</a:t>
            </a:r>
            <a:endParaRPr lang="zh-CN" altLang="en-US" dirty="0">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898335" y="1951007"/>
            <a:ext cx="134302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02</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241795" y="2319566"/>
            <a:ext cx="4754880" cy="706755"/>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rPr>
              <a:t>模型介绍与评价指标</a:t>
            </a:r>
            <a:endParaRPr lang="zh-CN" altLang="en-US"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模型介绍与评价指标</a:t>
            </a:r>
            <a:endParaRPr lang="en-US" alt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31800" y="1113155"/>
            <a:ext cx="9804400" cy="51695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200" dirty="0">
                <a:solidFill>
                  <a:srgbClr val="90362D"/>
                </a:solidFill>
                <a:latin typeface="楷体" panose="02010609060101010101" pitchFamily="49" charset="-122"/>
                <a:ea typeface="楷体" panose="02010609060101010101" pitchFamily="49" charset="-122"/>
              </a:rPr>
              <a:t>Spearman Rank 相关系数</a:t>
            </a:r>
            <a:endParaRPr lang="zh-CN" altLang="en-US" sz="2200" dirty="0">
              <a:solidFill>
                <a:srgbClr val="90362D"/>
              </a:solidFill>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Spearman 相关系数用来估计两个变量 X、Y 之间的相关性，其中变量间的相关性可以使用单调函数来描述</a:t>
            </a:r>
            <a:r>
              <a:rPr lang="zh-CN" altLang="en-US" sz="2200" dirty="0">
                <a:latin typeface="楷体" panose="02010609060101010101" pitchFamily="49" charset="-122"/>
                <a:ea typeface="楷体" panose="02010609060101010101" pitchFamily="49" charset="-122"/>
              </a:rPr>
              <a:t>。由排行差分集合d计算而得的公式如下：</a:t>
            </a:r>
            <a:endParaRPr lang="zh-CN" altLang="en-US" sz="2200" dirty="0">
              <a:latin typeface="楷体" panose="02010609060101010101" pitchFamily="49" charset="-122"/>
              <a:ea typeface="楷体" panose="02010609060101010101" pitchFamily="49" charset="-122"/>
            </a:endParaRPr>
          </a:p>
          <a:p>
            <a:pPr>
              <a:lnSpc>
                <a:spcPct val="150000"/>
              </a:lnSpc>
            </a:pPr>
            <a:endParaRPr lang="zh-CN" altLang="en-US"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斯皮尔曼等级相关系数对数据条件的要求没有皮尔逊相关系数严格，只要两</a:t>
            </a: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个变量的观测值是成对的等级评定资料，或者是由连续变量观测资料转化得到等级资料，不论两个变量的总体分布形态、样本容量的大小如何，都可以用斯皮尔曼等级相关系数来进行研究</a:t>
            </a:r>
            <a:endParaRPr lang="en-US" altLang="zh-CN"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8" name="图片 7"/>
          <p:cNvPicPr>
            <a:picLocks noChangeAspect="1"/>
          </p:cNvPicPr>
          <p:nvPr>
            <p:custDataLst>
              <p:tags r:id="rId1"/>
            </p:custDataLst>
          </p:nvPr>
        </p:nvPicPr>
        <p:blipFill>
          <a:blip r:embed="rId2"/>
          <a:stretch>
            <a:fillRect/>
          </a:stretch>
        </p:blipFill>
        <p:spPr>
          <a:xfrm>
            <a:off x="3723640" y="2948305"/>
            <a:ext cx="2743200" cy="1257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模型介绍与评价指标</a:t>
            </a:r>
            <a:endParaRPr lang="en-US" alt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31800" y="1113155"/>
            <a:ext cx="9804400" cy="51695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200" dirty="0">
                <a:solidFill>
                  <a:srgbClr val="90362D"/>
                </a:solidFill>
                <a:latin typeface="楷体" panose="02010609060101010101" pitchFamily="49" charset="-122"/>
                <a:ea typeface="楷体" panose="02010609060101010101" pitchFamily="49" charset="-122"/>
              </a:rPr>
              <a:t>随机森林</a:t>
            </a:r>
            <a:endParaRPr lang="zh-CN" altLang="en-US" sz="2200" dirty="0">
              <a:solidFill>
                <a:srgbClr val="90362D"/>
              </a:solidFill>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随机森林就是通过集成学习的思想将多棵树集成的一种算法，它的基本单元是决策树，而它的本质属于机器学习的一大分支——集成学习方法。并且具有以下优点：</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1</a:t>
            </a:r>
            <a:r>
              <a:rPr lang="zh-CN" altLang="en-US" sz="2200" dirty="0">
                <a:latin typeface="楷体" panose="02010609060101010101" pitchFamily="49" charset="-122"/>
                <a:ea typeface="楷体" panose="02010609060101010101" pitchFamily="49" charset="-122"/>
              </a:rPr>
              <a:t>）在当前所有算法中，具有极好的准确率。</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2</a:t>
            </a:r>
            <a:r>
              <a:rPr lang="zh-CN" altLang="en-US" sz="2200" dirty="0">
                <a:latin typeface="楷体" panose="02010609060101010101" pitchFamily="49" charset="-122"/>
                <a:ea typeface="楷体" panose="02010609060101010101" pitchFamily="49" charset="-122"/>
              </a:rPr>
              <a:t>）能够有效地运行在大数据集上</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sym typeface="+mn-ea"/>
              </a:rPr>
              <a:t>  </a:t>
            </a: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3</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能够处理具有高维特征的输入样本，而且不需要降维</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sym typeface="+mn-ea"/>
              </a:rPr>
              <a:t>  </a:t>
            </a: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4</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能够评估各个特征在分类问题上的重要性</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sym typeface="+mn-ea"/>
              </a:rPr>
              <a:t>  </a:t>
            </a: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5</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在生成过程中，能够获取到内部生成误差的一种无偏估计</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sym typeface="+mn-ea"/>
              </a:rPr>
              <a:t>  </a:t>
            </a: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6</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对于缺省值问题也能够获得很好得结果</a:t>
            </a:r>
            <a:endParaRPr lang="zh-CN" altLang="en-US"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模型介绍与评价指标</a:t>
            </a:r>
            <a:endParaRPr lang="en-US" alt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31800" y="1113155"/>
            <a:ext cx="9804400" cy="56775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200" dirty="0">
                <a:solidFill>
                  <a:srgbClr val="90362D"/>
                </a:solidFill>
                <a:latin typeface="楷体" panose="02010609060101010101" pitchFamily="49" charset="-122"/>
                <a:ea typeface="楷体" panose="02010609060101010101" pitchFamily="49" charset="-122"/>
              </a:rPr>
              <a:t>LightGBM</a:t>
            </a:r>
            <a:endParaRPr lang="zh-CN" altLang="en-US" sz="2200" dirty="0">
              <a:solidFill>
                <a:srgbClr val="90362D"/>
              </a:solidFill>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LightGBM是个快速的，分布式的，高性能的基于决策树算法的梯度提升框架。可用于排序，分类，回归以及很多其他的机器学习任务中。</a:t>
            </a:r>
            <a:endParaRPr lang="zh-CN" altLang="en-US"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a:t>
            </a:r>
            <a:r>
              <a:rPr lang="zh-CN" altLang="en-US" sz="2200" dirty="0">
                <a:latin typeface="楷体" panose="02010609060101010101" pitchFamily="49" charset="-122"/>
                <a:ea typeface="楷体" panose="02010609060101010101" pitchFamily="49" charset="-122"/>
              </a:rPr>
              <a:t>XGBoost算法非常热门，它是一种优秀的拉动框架，但是在使用过程中，其训练耗时很长，内存占用比较大。</a:t>
            </a:r>
            <a:r>
              <a:rPr lang="zh-CN" altLang="en-US" sz="2200" dirty="0">
                <a:latin typeface="楷体" panose="02010609060101010101" pitchFamily="49" charset="-122"/>
                <a:ea typeface="楷体" panose="02010609060101010101" pitchFamily="49" charset="-122"/>
                <a:sym typeface="+mn-ea"/>
              </a:rPr>
              <a:t>LightGBM</a:t>
            </a:r>
            <a:r>
              <a:rPr lang="zh-CN" altLang="en-US" sz="2200" dirty="0">
                <a:latin typeface="楷体" panose="02010609060101010101" pitchFamily="49" charset="-122"/>
                <a:ea typeface="楷体" panose="02010609060101010101" pitchFamily="49" charset="-122"/>
                <a:sym typeface="+mn-ea"/>
              </a:rPr>
              <a:t>在不降低准确率的前提下，速度提升了10倍左右，占用内存下降了3倍左右。</a:t>
            </a:r>
            <a:r>
              <a:rPr lang="zh-CN" altLang="en-US" sz="2200" dirty="0">
                <a:latin typeface="楷体" panose="02010609060101010101" pitchFamily="49" charset="-122"/>
                <a:ea typeface="楷体" panose="02010609060101010101" pitchFamily="49" charset="-122"/>
              </a:rPr>
              <a:t>LightGBM采用最优的叶明智策略分裂叶子节点，然而其它的提升算法分裂树一般采用的是深度方向或者水平明智而不是叶明智的。因此，在LightGBM算法中，当增长到相同的叶子节点，叶明智算法比水平-wise算法减少更多的损失。因此导致更高的精度，而其他的任何已存在的提升算法都不能够达。</a:t>
            </a:r>
            <a:endParaRPr lang="zh-CN" altLang="en-US"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模型介绍与评价指标</a:t>
            </a:r>
            <a:endParaRPr lang="en-US" alt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31800" y="1113155"/>
            <a:ext cx="9804400" cy="56775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200" dirty="0">
                <a:solidFill>
                  <a:srgbClr val="90362D"/>
                </a:solidFill>
                <a:latin typeface="楷体" panose="02010609060101010101" pitchFamily="49" charset="-122"/>
                <a:ea typeface="楷体" panose="02010609060101010101" pitchFamily="49" charset="-122"/>
              </a:rPr>
              <a:t>R</a:t>
            </a:r>
            <a:r>
              <a:rPr lang="zh-CN" altLang="en-US" sz="2200" dirty="0">
                <a:solidFill>
                  <a:srgbClr val="90362D"/>
                </a:solidFill>
                <a:latin typeface="楷体" panose="02010609060101010101" pitchFamily="49" charset="-122"/>
                <a:ea typeface="楷体" panose="02010609060101010101" pitchFamily="49" charset="-122"/>
              </a:rPr>
              <a:t>平方</a:t>
            </a:r>
            <a:endParaRPr lang="zh-CN" altLang="en-US" sz="2200" dirty="0">
              <a:solidFill>
                <a:srgbClr val="90362D"/>
              </a:solidFill>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R</a:t>
            </a:r>
            <a:r>
              <a:rPr lang="zh-CN" altLang="en-US" sz="2200" dirty="0">
                <a:latin typeface="楷体" panose="02010609060101010101" pitchFamily="49" charset="-122"/>
                <a:ea typeface="楷体" panose="02010609060101010101" pitchFamily="49" charset="-122"/>
              </a:rPr>
              <a:t>平方表示回归平方和在总平方和中所占的百分比，数值越大，模型预测效果越好，其公式如下：</a:t>
            </a:r>
            <a:endParaRPr lang="zh-CN" altLang="en-US"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a:p>
            <a:pPr>
              <a:lnSpc>
                <a:spcPct val="150000"/>
              </a:lnSpc>
            </a:pPr>
            <a:r>
              <a:rPr lang="en-US" altLang="zh-CN" sz="2200" dirty="0">
                <a:latin typeface="楷体" panose="02010609060101010101" pitchFamily="49" charset="-122"/>
                <a:ea typeface="楷体" panose="02010609060101010101" pitchFamily="49" charset="-122"/>
              </a:rPr>
              <a:t>  简单来说，如果预测准确率100%，那就没有误差，预测值完全等于被预测的因变量，所以ESS等于TSS，所以R平方等于1</a:t>
            </a: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R平方最大为1，R平方越大，预测效果越好。</a:t>
            </a:r>
            <a:endParaRPr lang="en-US" altLang="zh-CN" sz="2200" dirty="0">
              <a:latin typeface="楷体" panose="02010609060101010101" pitchFamily="49" charset="-122"/>
              <a:ea typeface="楷体" panose="02010609060101010101" pitchFamily="49" charset="-122"/>
            </a:endParaRPr>
          </a:p>
          <a:p>
            <a:pPr>
              <a:lnSpc>
                <a:spcPct val="150000"/>
              </a:lnSpc>
            </a:pPr>
            <a:endParaRPr lang="en-US" altLang="zh-CN" sz="22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5" name="图片 4"/>
          <p:cNvPicPr>
            <a:picLocks noChangeAspect="1"/>
          </p:cNvPicPr>
          <p:nvPr/>
        </p:nvPicPr>
        <p:blipFill>
          <a:blip r:embed="rId1"/>
          <a:stretch>
            <a:fillRect/>
          </a:stretch>
        </p:blipFill>
        <p:spPr>
          <a:xfrm>
            <a:off x="3437890" y="2469515"/>
            <a:ext cx="1838325" cy="1019175"/>
          </a:xfrm>
          <a:prstGeom prst="rect">
            <a:avLst/>
          </a:prstGeom>
        </p:spPr>
      </p:pic>
      <p:graphicFrame>
        <p:nvGraphicFramePr>
          <p:cNvPr id="7" name="表格 6"/>
          <p:cNvGraphicFramePr/>
          <p:nvPr>
            <p:custDataLst>
              <p:tags r:id="rId2"/>
            </p:custDataLst>
          </p:nvPr>
        </p:nvGraphicFramePr>
        <p:xfrm>
          <a:off x="1503045" y="3613150"/>
          <a:ext cx="8533765" cy="76200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ESS</a:t>
                      </a:r>
                      <a:endParaRPr lang="zh-CN" altLang="en-US"/>
                    </a:p>
                  </a:txBody>
                  <a:tcPr/>
                </a:tc>
                <a:tc>
                  <a:txBody>
                    <a:bodyPr/>
                    <a:p>
                      <a:pPr>
                        <a:buNone/>
                      </a:pPr>
                      <a:r>
                        <a:rPr lang="zh-CN" altLang="en-US"/>
                        <a:t>预测值与因变量均值的离差平方和</a:t>
                      </a:r>
                      <a:endParaRPr lang="zh-CN" altLang="en-US"/>
                    </a:p>
                  </a:txBody>
                  <a:tcPr/>
                </a:tc>
              </a:tr>
              <a:tr h="381000">
                <a:tc>
                  <a:txBody>
                    <a:bodyPr/>
                    <a:p>
                      <a:pPr>
                        <a:buNone/>
                      </a:pPr>
                      <a:r>
                        <a:rPr lang="zh-CN" altLang="en-US"/>
                        <a:t>TSS</a:t>
                      </a:r>
                      <a:endParaRPr lang="zh-CN" altLang="en-US"/>
                    </a:p>
                  </a:txBody>
                  <a:tcPr/>
                </a:tc>
                <a:tc>
                  <a:txBody>
                    <a:bodyPr/>
                    <a:p>
                      <a:pPr>
                        <a:buNone/>
                      </a:pPr>
                      <a:r>
                        <a:rPr lang="zh-CN" altLang="en-US"/>
                        <a:t>因变量与因变量均值的离差平方和</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tags/tag1.xml><?xml version="1.0" encoding="utf-8"?>
<p:tagLst xmlns:p="http://schemas.openxmlformats.org/presentationml/2006/main">
  <p:tag name="KSO_WM_UNIT_PLACING_PICTURE_USER_VIEWPORT" val="{&quot;height&quot;:1980,&quot;width&quot;:4320}"/>
</p:tagLst>
</file>

<file path=ppt/tags/tag2.xml><?xml version="1.0" encoding="utf-8"?>
<p:tagLst xmlns:p="http://schemas.openxmlformats.org/presentationml/2006/main">
  <p:tag name="KSO_WM_UNIT_TABLE_BEAUTIFY" val="smartTable{9477cc85-a407-48d1-9b52-f31c5596f414}"/>
</p:tagLst>
</file>

<file path=ppt/tags/tag3.xml><?xml version="1.0" encoding="utf-8"?>
<p:tagLst xmlns:p="http://schemas.openxmlformats.org/presentationml/2006/main">
  <p:tag name="KSO_WM_UNIT_TABLE_BEAUTIFY" val="smartTable{9b08b12d-f0b9-4d22-b06f-0001abe2f0ca}"/>
</p:tagLst>
</file>

<file path=ppt/tags/tag4.xml><?xml version="1.0" encoding="utf-8"?>
<p:tagLst xmlns:p="http://schemas.openxmlformats.org/presentationml/2006/main">
  <p:tag name="KSO_WM_UNIT_TABLE_BEAUTIFY" val="smartTable{f7232b63-f745-43c1-b825-c06ca01a3a9d}"/>
</p:tagLst>
</file>

<file path=ppt/tags/tag5.xml><?xml version="1.0" encoding="utf-8"?>
<p:tagLst xmlns:p="http://schemas.openxmlformats.org/presentationml/2006/main">
  <p:tag name="KSO_WM_UNIT_TABLE_BEAUTIFY" val="smartTable{9b08b12d-f0b9-4d22-b06f-0001abe2f0ca}"/>
</p:tagLst>
</file>

<file path=ppt/tags/tag6.xml><?xml version="1.0" encoding="utf-8"?>
<p:tagLst xmlns:p="http://schemas.openxmlformats.org/presentationml/2006/main">
  <p:tag name="KSO_WM_UNIT_TABLE_BEAUTIFY" val="smartTable{f7232b63-f745-43c1-b825-c06ca01a3a9d}"/>
</p:tagLst>
</file>

<file path=ppt/tags/tag7.xml><?xml version="1.0" encoding="utf-8"?>
<p:tagLst xmlns:p="http://schemas.openxmlformats.org/presentationml/2006/main">
  <p:tag name="KSO_WM_UNIT_TABLE_BEAUTIFY" val="smartTable{4fae7c00-b215-4976-91d2-08c944707ff5}"/>
</p:tagLst>
</file>

<file path=ppt/tags/tag8.xml><?xml version="1.0" encoding="utf-8"?>
<p:tagLst xmlns:p="http://schemas.openxmlformats.org/presentationml/2006/main">
  <p:tag name="KSO_WM_UNIT_TABLE_BEAUTIFY" val="smartTable{9b08b12d-f0b9-4d22-b06f-0001abe2f0ca}"/>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4413</Words>
  <Application>WPS 演示</Application>
  <PresentationFormat>宽屏</PresentationFormat>
  <Paragraphs>333</Paragraphs>
  <Slides>24</Slides>
  <Notes>9</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24</vt:i4>
      </vt:variant>
    </vt:vector>
  </HeadingPairs>
  <TitlesOfParts>
    <vt:vector size="41" baseType="lpstr">
      <vt:lpstr>Arial</vt:lpstr>
      <vt:lpstr>宋体</vt:lpstr>
      <vt:lpstr>Wingdings</vt:lpstr>
      <vt:lpstr>Arial</vt:lpstr>
      <vt:lpstr>微软雅黑</vt:lpstr>
      <vt:lpstr>Times New Roman</vt:lpstr>
      <vt:lpstr>楷体</vt:lpstr>
      <vt:lpstr>等线</vt:lpstr>
      <vt:lpstr>Kozuka Gothic Pro M</vt:lpstr>
      <vt:lpstr>Yu Gothic UI Semibold</vt:lpstr>
      <vt:lpstr>Calibri</vt:lpstr>
      <vt:lpstr>Impact</vt:lpstr>
      <vt:lpstr>Arial Unicode MS</vt:lpstr>
      <vt:lpstr>华文新魏</vt:lpstr>
      <vt:lpstr>第一PPT，www.1ppt.com</vt:lpstr>
      <vt:lpstr>正文背景​​</vt:lpstr>
      <vt:lpstr>1_正文背景​​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Ustinian Lwd</dc:creator>
  <cp:lastModifiedBy>念之</cp:lastModifiedBy>
  <cp:revision>146</cp:revision>
  <dcterms:created xsi:type="dcterms:W3CDTF">2021-07-24T12:28:00Z</dcterms:created>
  <dcterms:modified xsi:type="dcterms:W3CDTF">2021-10-24T05:37:52Z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BD35606B322640A0A116A7F470A6B425</vt:lpwstr>
  </property>
  <property fmtid="{D5CDD505-2E9C-101B-9397-08002B2CF9AE}" pid="3" name="KSOProductBuildVer">
    <vt:lpwstr>2052-11.1.0.10938</vt:lpwstr>
  </property>
</Properties>
</file>